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70" r:id="rId2"/>
    <p:sldId id="485" r:id="rId3"/>
    <p:sldId id="471" r:id="rId4"/>
    <p:sldId id="474" r:id="rId5"/>
    <p:sldId id="348" r:id="rId6"/>
    <p:sldId id="473" r:id="rId7"/>
    <p:sldId id="475" r:id="rId8"/>
    <p:sldId id="351" r:id="rId9"/>
    <p:sldId id="350" r:id="rId10"/>
    <p:sldId id="352" r:id="rId11"/>
    <p:sldId id="476" r:id="rId12"/>
    <p:sldId id="354" r:id="rId13"/>
    <p:sldId id="492" r:id="rId14"/>
    <p:sldId id="469" r:id="rId15"/>
    <p:sldId id="477" r:id="rId16"/>
    <p:sldId id="450" r:id="rId17"/>
    <p:sldId id="462" r:id="rId18"/>
    <p:sldId id="493" r:id="rId19"/>
    <p:sldId id="463" r:id="rId20"/>
    <p:sldId id="494" r:id="rId21"/>
    <p:sldId id="495" r:id="rId22"/>
    <p:sldId id="46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467" r:id="rId32"/>
    <p:sldId id="504" r:id="rId33"/>
    <p:sldId id="505" r:id="rId34"/>
    <p:sldId id="489" r:id="rId35"/>
    <p:sldId id="484" r:id="rId36"/>
    <p:sldId id="509" r:id="rId37"/>
    <p:sldId id="507" r:id="rId38"/>
    <p:sldId id="508" r:id="rId39"/>
    <p:sldId id="506" r:id="rId40"/>
    <p:sldId id="486" r:id="rId41"/>
    <p:sldId id="487" r:id="rId42"/>
    <p:sldId id="488" r:id="rId43"/>
    <p:sldId id="483" r:id="rId44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52" userDrawn="1">
          <p15:clr>
            <a:srgbClr val="A4A3A4"/>
          </p15:clr>
        </p15:guide>
        <p15:guide id="3" pos="31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51B29F"/>
    <a:srgbClr val="486FAA"/>
    <a:srgbClr val="476FAA"/>
    <a:srgbClr val="FFFFFF"/>
    <a:srgbClr val="D0D8E8"/>
    <a:srgbClr val="99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6429" autoAdjust="0"/>
  </p:normalViewPr>
  <p:slideViewPr>
    <p:cSldViewPr showGuides="1">
      <p:cViewPr varScale="1">
        <p:scale>
          <a:sx n="113" d="100"/>
          <a:sy n="113" d="100"/>
        </p:scale>
        <p:origin x="1530" y="96"/>
      </p:cViewPr>
      <p:guideLst>
        <p:guide orient="horz" pos="4320"/>
        <p:guide pos="3052"/>
        <p:guide pos="3188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2" y="11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종합만족도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82.9</c:v>
                </c:pt>
                <c:pt idx="1">
                  <c:v>85.6</c:v>
                </c:pt>
                <c:pt idx="2">
                  <c:v>71.8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B1-4A4B-A734-1CFB93EB3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712752"/>
        <c:axId val="399713536"/>
      </c:lineChart>
      <c:catAx>
        <c:axId val="39971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99713536"/>
        <c:crosses val="autoZero"/>
        <c:auto val="1"/>
        <c:lblAlgn val="ctr"/>
        <c:lblOffset val="100"/>
        <c:noMultiLvlLbl val="0"/>
      </c:catAx>
      <c:valAx>
        <c:axId val="39971353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997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2020학년도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대학명망도 및 만족도</c:v>
                </c:pt>
                <c:pt idx="2">
                  <c:v>산학협력 체제 만족도</c:v>
                </c:pt>
                <c:pt idx="3">
                  <c:v>핵심역량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82.9</c:v>
                </c:pt>
                <c:pt idx="1">
                  <c:v>86.3</c:v>
                </c:pt>
                <c:pt idx="2">
                  <c:v>85.4</c:v>
                </c:pt>
                <c:pt idx="3">
                  <c:v>76.7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862C-47F9-BB83-3E82F8D097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2021학년도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2"/>
              <c:layout>
                <c:manualLayout>
                  <c:x val="6.0107711125179332E-3"/>
                  <c:y val="-1.284752491673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2C-47F9-BB83-3E82F8D097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대학명망도 및 만족도</c:v>
                </c:pt>
                <c:pt idx="2">
                  <c:v>산학협력 체제 만족도</c:v>
                </c:pt>
                <c:pt idx="3">
                  <c:v>핵심역량</c:v>
                </c:pt>
              </c:strCache>
            </c:strRef>
          </c:cat>
          <c:val>
            <c:numRef>
              <c:f>Sheet1!$C$2:$C$5</c:f>
              <c:numCache>
                <c:formatCode>0.0_ </c:formatCode>
                <c:ptCount val="4"/>
                <c:pt idx="0" formatCode="General">
                  <c:v>84.5</c:v>
                </c:pt>
                <c:pt idx="1">
                  <c:v>86.8</c:v>
                </c:pt>
                <c:pt idx="2">
                  <c:v>87.4</c:v>
                </c:pt>
                <c:pt idx="3" formatCode="General">
                  <c:v>82.9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862C-47F9-BB83-3E82F8D097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2022학년도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0"/>
              <c:layout>
                <c:manualLayout>
                  <c:x val="1.8032313337553982E-2"/>
                  <c:y val="-1.92712873751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2C-47F9-BB83-3E82F8D097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2872296671461E-2"/>
                  <c:y val="-1.927128737510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2C-47F9-BB83-3E82F8D097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143614833573431E-3"/>
                  <c:y val="-1.92712873751065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 smtClean="0"/>
                      <a:t>79.1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2C-47F9-BB83-3E82F8D097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03949407923269E-2"/>
                  <c:y val="-2.248316860429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2C-47F9-BB83-3E82F8D097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대학명망도 및 만족도</c:v>
                </c:pt>
                <c:pt idx="2">
                  <c:v>산학협력 체제 만족도</c:v>
                </c:pt>
                <c:pt idx="3">
                  <c:v>핵심역량</c:v>
                </c:pt>
              </c:strCache>
            </c:strRef>
          </c:cat>
          <c:val>
            <c:numRef>
              <c:f>Sheet1!$D$2:$D$5</c:f>
              <c:numCache>
                <c:formatCode>0.0_ </c:formatCode>
                <c:ptCount val="4"/>
                <c:pt idx="0" formatCode="General">
                  <c:v>71.8</c:v>
                </c:pt>
                <c:pt idx="1">
                  <c:v>69.599999999999994</c:v>
                </c:pt>
                <c:pt idx="2">
                  <c:v>68.400000000000006</c:v>
                </c:pt>
                <c:pt idx="3" formatCode="General">
                  <c:v>77.400000000000006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7-862C-47F9-BB83-3E82F8D097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0"/>
        <c:shape val="box"/>
        <c:axId val="303525096"/>
        <c:axId val="303525488"/>
        <c:axId val="0"/>
      </c:bar3DChart>
      <c:catAx>
        <c:axId val="30352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03525488"/>
        <c:crosses val="autoZero"/>
        <c:auto val="1"/>
        <c:lblAlgn val="ctr"/>
        <c:lblOffset val="100"/>
        <c:noMultiLvlLbl val="0"/>
      </c:catAx>
      <c:valAx>
        <c:axId val="30352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0352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070-45EC-B064-D1834D95787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070-45EC-B064-D1834D95787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070-45EC-B064-D1834D95787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070-45EC-B064-D1834D95787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070-45EC-B064-D1834D95787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070-45EC-B064-D1834D957876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070-45EC-B064-D1834D957876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070-45EC-B064-D1834D957876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070-45EC-B064-D1834D957876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070-45EC-B064-D1834D957876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070-45EC-B064-D1834D957876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070-45EC-B064-D1834D957876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070-45EC-B064-D1834D957876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070-45EC-B064-D1834D957876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070-45EC-B064-D1834D957876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070-45EC-B064-D1834D957876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070-45EC-B064-D1834D957876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070-45EC-B064-D1834D957876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0070-45EC-B064-D1834D957876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070-45EC-B064-D1834D957876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070-45EC-B064-D1834D957876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1.4284266213327621</c:v>
                </c:pt>
                <c:pt idx="1">
                  <c:v>0.87128735153201764</c:v>
                </c:pt>
                <c:pt idx="2">
                  <c:v>-0.36771680764176129</c:v>
                </c:pt>
                <c:pt idx="3">
                  <c:v>-1.2813821306059019</c:v>
                </c:pt>
                <c:pt idx="4">
                  <c:v>-0.65061503461711068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-1.3394138973484733</c:v>
                </c:pt>
                <c:pt idx="1">
                  <c:v>-1.0761780490117143</c:v>
                </c:pt>
                <c:pt idx="2">
                  <c:v>1.0018864145237563</c:v>
                </c:pt>
                <c:pt idx="3">
                  <c:v>0.55726472255347548</c:v>
                </c:pt>
                <c:pt idx="4">
                  <c:v>0.85644080928295574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0070-45EC-B064-D1834D957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521960"/>
        <c:axId val="303520000"/>
      </c:scatterChart>
      <c:valAx>
        <c:axId val="303521960"/>
        <c:scaling>
          <c:orientation val="minMax"/>
          <c:min val="-2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3520000"/>
        <c:crosses val="autoZero"/>
        <c:crossBetween val="midCat"/>
      </c:valAx>
      <c:valAx>
        <c:axId val="303520000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35219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서울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종합만족도</c:v>
                </c:pt>
                <c:pt idx="1">
                  <c:v>대학혁신</c:v>
                </c:pt>
                <c:pt idx="2">
                  <c:v>대학인식</c:v>
                </c:pt>
                <c:pt idx="3">
                  <c:v>현장실습</c:v>
                </c:pt>
                <c:pt idx="4">
                  <c:v>핵심역량</c:v>
                </c:pt>
                <c:pt idx="5">
                  <c:v>전공역량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71.599999999999994</c:v>
                </c:pt>
                <c:pt idx="1">
                  <c:v>68.099999999999994</c:v>
                </c:pt>
                <c:pt idx="2">
                  <c:v>69</c:v>
                </c:pt>
                <c:pt idx="3">
                  <c:v>80.400000000000006</c:v>
                </c:pt>
                <c:pt idx="4">
                  <c:v>76.8</c:v>
                </c:pt>
                <c:pt idx="5">
                  <c:v>78.099999999999994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0A-4A34-87DB-6933F2A79F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경기도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종합만족도</c:v>
                </c:pt>
                <c:pt idx="1">
                  <c:v>대학혁신</c:v>
                </c:pt>
                <c:pt idx="2">
                  <c:v>대학인식</c:v>
                </c:pt>
                <c:pt idx="3">
                  <c:v>현장실습</c:v>
                </c:pt>
                <c:pt idx="4">
                  <c:v>핵심역량</c:v>
                </c:pt>
                <c:pt idx="5">
                  <c:v>전공역량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71.599999999999994</c:v>
                </c:pt>
                <c:pt idx="1">
                  <c:v>67.5</c:v>
                </c:pt>
                <c:pt idx="2">
                  <c:v>69.900000000000006</c:v>
                </c:pt>
                <c:pt idx="3">
                  <c:v>76.2</c:v>
                </c:pt>
                <c:pt idx="4">
                  <c:v>78.099999999999994</c:v>
                </c:pt>
                <c:pt idx="5">
                  <c:v>79.7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0A-4A34-87DB-6933F2A79F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종합만족도</c:v>
                </c:pt>
                <c:pt idx="1">
                  <c:v>대학혁신</c:v>
                </c:pt>
                <c:pt idx="2">
                  <c:v>대학인식</c:v>
                </c:pt>
                <c:pt idx="3">
                  <c:v>현장실습</c:v>
                </c:pt>
                <c:pt idx="4">
                  <c:v>핵심역량</c:v>
                </c:pt>
                <c:pt idx="5">
                  <c:v>전공역량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76.3</c:v>
                </c:pt>
                <c:pt idx="1">
                  <c:v>76.2</c:v>
                </c:pt>
                <c:pt idx="2">
                  <c:v>75</c:v>
                </c:pt>
                <c:pt idx="3">
                  <c:v>93.3</c:v>
                </c:pt>
                <c:pt idx="4">
                  <c:v>84.3</c:v>
                </c:pt>
                <c:pt idx="5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0A-4A34-87DB-6933F2A79F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전체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종합만족도</c:v>
                </c:pt>
                <c:pt idx="1">
                  <c:v>대학혁신</c:v>
                </c:pt>
                <c:pt idx="2">
                  <c:v>대학인식</c:v>
                </c:pt>
                <c:pt idx="3">
                  <c:v>현장실습</c:v>
                </c:pt>
                <c:pt idx="4">
                  <c:v>핵심역량</c:v>
                </c:pt>
                <c:pt idx="5">
                  <c:v>전공역량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71.8</c:v>
                </c:pt>
                <c:pt idx="1">
                  <c:v>68.2</c:v>
                </c:pt>
                <c:pt idx="2">
                  <c:v>69.599999999999994</c:v>
                </c:pt>
                <c:pt idx="3">
                  <c:v>79.8</c:v>
                </c:pt>
                <c:pt idx="4">
                  <c:v>77.5</c:v>
                </c:pt>
                <c:pt idx="5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0A-4A34-87DB-6933F2A79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153072"/>
        <c:axId val="396154640"/>
      </c:barChart>
      <c:catAx>
        <c:axId val="3961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96154640"/>
        <c:crosses val="autoZero"/>
        <c:auto val="1"/>
        <c:lblAlgn val="ctr"/>
        <c:lblOffset val="100"/>
        <c:noMultiLvlLbl val="0"/>
      </c:catAx>
      <c:valAx>
        <c:axId val="3961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9615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0339188370685"/>
          <c:y val="9.7115225839246977E-2"/>
          <c:w val="0.5410258933979406"/>
          <c:h val="0.811538778653938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2B-453E-A5B4-F317A21356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2B-453E-A5B4-F317A21356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2B-453E-A5B4-F317A2135670}"/>
              </c:ext>
            </c:extLst>
          </c:dPt>
          <c:dLbls>
            <c:dLbl>
              <c:idx val="0"/>
              <c:layout>
                <c:manualLayout>
                  <c:x val="-1.5081314354936402E-2"/>
                  <c:y val="4.1036489927582269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긍정 </a:t>
                    </a:r>
                    <a:fld id="{4DB05BE7-3104-48E8-A29B-1753A58599A6}" type="PERCENTAGE">
                      <a:rPr lang="en-US" altLang="ko-KR" sz="1200" smtClean="0"/>
                      <a:pPr/>
                      <a:t>[백분율]</a:t>
                    </a:fld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2B-453E-A5B4-F317A213567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9683525136281041E-3"/>
                  <c:y val="-1.3595622834977072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중립 </a:t>
                    </a:r>
                    <a:fld id="{2F689867-B139-4458-AAC3-FC6AA761F324}" type="PERCENTAGE">
                      <a:rPr lang="en-US" altLang="ko-KR" sz="1200" smtClean="0"/>
                      <a:pPr/>
                      <a:t>[백분율]</a:t>
                    </a:fld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2B-453E-A5B4-F317A213567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4541641429436704E-2"/>
                  <c:y val="0.11213180556240115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부정 및 제언</a:t>
                    </a:r>
                  </a:p>
                  <a:p>
                    <a:r>
                      <a:rPr lang="ko-KR" altLang="en-US" sz="1200" dirty="0" smtClean="0"/>
                      <a:t> </a:t>
                    </a:r>
                    <a:fld id="{C6052F7D-C48A-4019-9658-37DBA3FA4AEF}" type="PERCENTAGE">
                      <a:rPr lang="en-US" altLang="ko-KR" sz="1200" smtClean="0"/>
                      <a:pPr/>
                      <a:t>[백분율]</a:t>
                    </a:fld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2B-453E-A5B4-F317A213567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긍정</c:v>
                </c:pt>
                <c:pt idx="1">
                  <c:v>중립</c:v>
                </c:pt>
                <c:pt idx="2">
                  <c:v>부정 및 제언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EC-44A6-9CF9-A58FCDDBF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45476-8C4B-440C-8E96-FAE2434EBBC7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1724449-B672-4726-AAB2-93E26C7DA2D7}">
      <dgm:prSet phldrT="[텍스트]" custT="1"/>
      <dgm:spPr/>
      <dgm:t>
        <a:bodyPr/>
        <a:lstStyle/>
        <a:p>
          <a:pPr latinLnBrk="0"/>
          <a:r>
            <a:rPr lang="ko-KR" altLang="en-US" sz="2000" dirty="0" smtClean="0">
              <a:latin typeface="+mj-ea"/>
              <a:ea typeface="+mj-ea"/>
            </a:rPr>
            <a:t>종합 만족도</a:t>
          </a:r>
          <a:endParaRPr lang="en-US" altLang="ko-KR" sz="2000" dirty="0" smtClean="0">
            <a:latin typeface="+mj-ea"/>
            <a:ea typeface="+mj-ea"/>
          </a:endParaRPr>
        </a:p>
        <a:p>
          <a:pPr latinLnBrk="0"/>
          <a:r>
            <a:rPr lang="en-US" altLang="ko-KR" sz="2000" dirty="0" smtClean="0">
              <a:latin typeface="+mj-ea"/>
              <a:ea typeface="+mj-ea"/>
            </a:rPr>
            <a:t>71.8</a:t>
          </a:r>
          <a:endParaRPr lang="ko-KR" altLang="en-US" sz="2000" dirty="0">
            <a:latin typeface="+mj-ea"/>
            <a:ea typeface="+mj-ea"/>
          </a:endParaRPr>
        </a:p>
      </dgm:t>
    </dgm:pt>
    <dgm:pt modelId="{485F0869-F636-47DC-81A9-B451C78BEB01}" type="parTrans" cxnId="{47B5DA4E-B5E1-48DB-8B7B-283961CD8054}">
      <dgm:prSet/>
      <dgm:spPr/>
      <dgm:t>
        <a:bodyPr/>
        <a:lstStyle/>
        <a:p>
          <a:pPr latinLnBrk="0"/>
          <a:endParaRPr lang="ko-KR" altLang="en-US">
            <a:latin typeface="+mj-ea"/>
            <a:ea typeface="+mj-ea"/>
          </a:endParaRPr>
        </a:p>
      </dgm:t>
    </dgm:pt>
    <dgm:pt modelId="{DF9A5407-28A6-4524-9494-5E2730D000A9}" type="sibTrans" cxnId="{47B5DA4E-B5E1-48DB-8B7B-283961CD8054}">
      <dgm:prSet/>
      <dgm:spPr/>
      <dgm:t>
        <a:bodyPr/>
        <a:lstStyle/>
        <a:p>
          <a:pPr latinLnBrk="0"/>
          <a:endParaRPr lang="ko-KR" altLang="en-US">
            <a:latin typeface="+mj-ea"/>
            <a:ea typeface="+mj-ea"/>
          </a:endParaRPr>
        </a:p>
      </dgm:t>
    </dgm:pt>
    <dgm:pt modelId="{738BA4AA-705B-4650-9A0E-A10DCCE54F09}">
      <dgm:prSet custT="1"/>
      <dgm:spPr/>
      <dgm:t>
        <a:bodyPr/>
        <a:lstStyle/>
        <a:p>
          <a:pPr latinLnBrk="0"/>
          <a:r>
            <a:rPr lang="ko-KR" altLang="en-US" sz="1200" dirty="0" err="1" smtClean="0">
              <a:latin typeface="+mj-ea"/>
              <a:ea typeface="+mj-ea"/>
            </a:rPr>
            <a:t>전공역량</a:t>
          </a:r>
          <a:endParaRPr lang="en-US" altLang="ko-KR" sz="1200" dirty="0" smtClean="0">
            <a:latin typeface="+mj-ea"/>
            <a:ea typeface="+mj-ea"/>
          </a:endParaRPr>
        </a:p>
        <a:p>
          <a:pPr latinLnBrk="0"/>
          <a:r>
            <a:rPr lang="en-US" altLang="ko-KR" sz="1200" b="1" dirty="0" smtClean="0">
              <a:latin typeface="+mj-ea"/>
              <a:ea typeface="+mj-ea"/>
            </a:rPr>
            <a:t>78.8</a:t>
          </a:r>
          <a:endParaRPr lang="ko-KR" altLang="en-US" sz="1200" b="1" dirty="0">
            <a:latin typeface="+mj-ea"/>
            <a:ea typeface="+mj-ea"/>
          </a:endParaRPr>
        </a:p>
      </dgm:t>
    </dgm:pt>
    <dgm:pt modelId="{6644AA83-4BCE-48E2-8670-F05C58B79711}" type="parTrans" cxnId="{577B279D-B130-4C20-88D2-F93B388042DF}">
      <dgm:prSet/>
      <dgm:spPr/>
      <dgm:t>
        <a:bodyPr/>
        <a:lstStyle/>
        <a:p>
          <a:pPr latinLnBrk="1"/>
          <a:endParaRPr lang="ko-KR" altLang="en-US"/>
        </a:p>
      </dgm:t>
    </dgm:pt>
    <dgm:pt modelId="{377C2895-C60C-4258-A534-BADC02DFD49E}" type="sibTrans" cxnId="{577B279D-B130-4C20-88D2-F93B388042DF}">
      <dgm:prSet/>
      <dgm:spPr/>
      <dgm:t>
        <a:bodyPr/>
        <a:lstStyle/>
        <a:p>
          <a:pPr latinLnBrk="1"/>
          <a:endParaRPr lang="ko-KR" altLang="en-US"/>
        </a:p>
      </dgm:t>
    </dgm:pt>
    <dgm:pt modelId="{7EE97A0E-5779-43B6-A690-1115A529703B}">
      <dgm:prSet custScaleX="67178" custScaleY="57432" custRadScaleRad="99497" custRadScaleInc="38647"/>
      <dgm:spPr/>
      <dgm:t>
        <a:bodyPr/>
        <a:lstStyle/>
        <a:p>
          <a:pPr latinLnBrk="1"/>
          <a:endParaRPr lang="ko-KR" altLang="en-US"/>
        </a:p>
      </dgm:t>
    </dgm:pt>
    <dgm:pt modelId="{5C42C6A9-4B51-41CD-B388-6967CBC0266A}" type="parTrans" cxnId="{A95EBDD4-798A-4F47-8F45-9F51A081931F}">
      <dgm:prSet/>
      <dgm:spPr/>
      <dgm:t>
        <a:bodyPr/>
        <a:lstStyle/>
        <a:p>
          <a:pPr latinLnBrk="1"/>
          <a:endParaRPr lang="ko-KR" altLang="en-US"/>
        </a:p>
      </dgm:t>
    </dgm:pt>
    <dgm:pt modelId="{36BCFA97-AD2B-45DB-AA26-006DD8944651}" type="sibTrans" cxnId="{A95EBDD4-798A-4F47-8F45-9F51A081931F}">
      <dgm:prSet/>
      <dgm:spPr/>
      <dgm:t>
        <a:bodyPr/>
        <a:lstStyle/>
        <a:p>
          <a:pPr latinLnBrk="1"/>
          <a:endParaRPr lang="ko-KR" altLang="en-US"/>
        </a:p>
      </dgm:t>
    </dgm:pt>
    <dgm:pt modelId="{D0E6F579-A1D8-4E2F-B09D-94C1938C4582}">
      <dgm:prSet custScaleX="110609" custScaleY="106023" custRadScaleRad="112236" custRadScaleInc="40338"/>
      <dgm:spPr/>
      <dgm:t>
        <a:bodyPr/>
        <a:lstStyle/>
        <a:p>
          <a:pPr latinLnBrk="1"/>
          <a:endParaRPr lang="ko-KR" altLang="en-US"/>
        </a:p>
      </dgm:t>
    </dgm:pt>
    <dgm:pt modelId="{97F675ED-4A32-4814-B72C-D33938F34C3A}" type="parTrans" cxnId="{8BC1950B-A296-49CD-A0FA-D04F3092D36E}">
      <dgm:prSet/>
      <dgm:spPr/>
      <dgm:t>
        <a:bodyPr/>
        <a:lstStyle/>
        <a:p>
          <a:pPr latinLnBrk="1"/>
          <a:endParaRPr lang="ko-KR" altLang="en-US"/>
        </a:p>
      </dgm:t>
    </dgm:pt>
    <dgm:pt modelId="{218A2FA5-A773-4109-B70D-DDC804B7A2DD}" type="sibTrans" cxnId="{8BC1950B-A296-49CD-A0FA-D04F3092D36E}">
      <dgm:prSet/>
      <dgm:spPr/>
      <dgm:t>
        <a:bodyPr/>
        <a:lstStyle/>
        <a:p>
          <a:pPr latinLnBrk="1"/>
          <a:endParaRPr lang="ko-KR" altLang="en-US"/>
        </a:p>
      </dgm:t>
    </dgm:pt>
    <dgm:pt modelId="{A1479CA2-6E78-42FE-9FC4-8C4CDF968F54}">
      <dgm:prSet custT="1"/>
      <dgm:spPr/>
      <dgm:t>
        <a:bodyPr/>
        <a:lstStyle/>
        <a:p>
          <a:pPr latinLnBrk="0"/>
          <a:r>
            <a:rPr lang="ko-KR" altLang="en-US" sz="1200" dirty="0" smtClean="0">
              <a:latin typeface="+mj-ea"/>
              <a:ea typeface="+mj-ea"/>
            </a:rPr>
            <a:t>핵심역량</a:t>
          </a:r>
          <a:endParaRPr lang="en-US" altLang="ko-KR" sz="1200" dirty="0" smtClean="0">
            <a:latin typeface="+mj-ea"/>
            <a:ea typeface="+mj-ea"/>
          </a:endParaRPr>
        </a:p>
        <a:p>
          <a:pPr latinLnBrk="0"/>
          <a:r>
            <a:rPr lang="en-US" altLang="ko-KR" sz="1200" b="1" dirty="0" smtClean="0">
              <a:latin typeface="+mj-ea"/>
              <a:ea typeface="+mj-ea"/>
            </a:rPr>
            <a:t>77.4</a:t>
          </a:r>
          <a:endParaRPr lang="ko-KR" altLang="en-US" sz="1200" b="1" dirty="0">
            <a:latin typeface="+mj-ea"/>
            <a:ea typeface="+mj-ea"/>
          </a:endParaRPr>
        </a:p>
      </dgm:t>
    </dgm:pt>
    <dgm:pt modelId="{706386FD-26C5-4EA1-877C-1CCE127DC556}" type="parTrans" cxnId="{6183F9CB-BE7E-4B36-ABBD-689379C2F161}">
      <dgm:prSet/>
      <dgm:spPr/>
      <dgm:t>
        <a:bodyPr/>
        <a:lstStyle/>
        <a:p>
          <a:pPr latinLnBrk="1"/>
          <a:endParaRPr lang="ko-KR" altLang="en-US"/>
        </a:p>
      </dgm:t>
    </dgm:pt>
    <dgm:pt modelId="{BAEA2994-F937-4206-A695-807937C3CCBB}" type="sibTrans" cxnId="{6183F9CB-BE7E-4B36-ABBD-689379C2F161}">
      <dgm:prSet/>
      <dgm:spPr/>
      <dgm:t>
        <a:bodyPr/>
        <a:lstStyle/>
        <a:p>
          <a:pPr latinLnBrk="1"/>
          <a:endParaRPr lang="ko-KR" altLang="en-US"/>
        </a:p>
      </dgm:t>
    </dgm:pt>
    <dgm:pt modelId="{F28A9CA4-290D-46D9-A874-09725B079F02}">
      <dgm:prSet custT="1"/>
      <dgm:spPr/>
      <dgm:t>
        <a:bodyPr/>
        <a:lstStyle/>
        <a:p>
          <a:pPr latinLnBrk="0"/>
          <a:r>
            <a:rPr lang="ko-KR" altLang="en-US" sz="1200" dirty="0" smtClean="0">
              <a:latin typeface="+mj-ea"/>
              <a:ea typeface="+mj-ea"/>
            </a:rPr>
            <a:t>대학인식</a:t>
          </a:r>
        </a:p>
        <a:p>
          <a:pPr latinLnBrk="0"/>
          <a:r>
            <a:rPr lang="en-US" altLang="ko-KR" sz="1200" b="1" dirty="0" smtClean="0">
              <a:latin typeface="+mj-ea"/>
              <a:ea typeface="+mj-ea"/>
            </a:rPr>
            <a:t>69.6</a:t>
          </a:r>
          <a:endParaRPr lang="ko-KR" altLang="en-US" sz="1200" b="1" dirty="0">
            <a:latin typeface="+mj-ea"/>
            <a:ea typeface="+mj-ea"/>
          </a:endParaRPr>
        </a:p>
      </dgm:t>
    </dgm:pt>
    <dgm:pt modelId="{050ADBA5-CD8E-4F44-AFBA-E44D41522CEE}" type="parTrans" cxnId="{E8A84914-21DA-405D-9E54-912AC3AD509D}">
      <dgm:prSet/>
      <dgm:spPr/>
      <dgm:t>
        <a:bodyPr/>
        <a:lstStyle/>
        <a:p>
          <a:pPr latinLnBrk="1"/>
          <a:endParaRPr lang="ko-KR" altLang="en-US"/>
        </a:p>
      </dgm:t>
    </dgm:pt>
    <dgm:pt modelId="{837BBB6E-C1A8-46B3-BF69-A6132AB1599D}" type="sibTrans" cxnId="{E8A84914-21DA-405D-9E54-912AC3AD509D}">
      <dgm:prSet/>
      <dgm:spPr/>
      <dgm:t>
        <a:bodyPr/>
        <a:lstStyle/>
        <a:p>
          <a:pPr latinLnBrk="1"/>
          <a:endParaRPr lang="ko-KR" altLang="en-US"/>
        </a:p>
      </dgm:t>
    </dgm:pt>
    <dgm:pt modelId="{182F59A6-5F86-4847-AB47-83202D5B4F54}">
      <dgm:prSet custT="1"/>
      <dgm:spPr/>
      <dgm:t>
        <a:bodyPr/>
        <a:lstStyle/>
        <a:p>
          <a:pPr latinLnBrk="0"/>
          <a:r>
            <a:rPr lang="ko-KR" altLang="en-US" sz="1200" dirty="0" smtClean="0">
              <a:latin typeface="+mj-ea"/>
              <a:ea typeface="+mj-ea"/>
            </a:rPr>
            <a:t>현장실습</a:t>
          </a:r>
          <a:endParaRPr lang="en-US" altLang="ko-KR" sz="1200" dirty="0" smtClean="0">
            <a:latin typeface="+mj-ea"/>
            <a:ea typeface="+mj-ea"/>
          </a:endParaRPr>
        </a:p>
        <a:p>
          <a:pPr latinLnBrk="0"/>
          <a:r>
            <a:rPr lang="en-US" altLang="ko-KR" sz="1200" b="1" dirty="0" smtClean="0">
              <a:latin typeface="+mj-ea"/>
              <a:ea typeface="+mj-ea"/>
            </a:rPr>
            <a:t>79.5</a:t>
          </a:r>
          <a:endParaRPr lang="ko-KR" altLang="en-US" sz="1200" b="1" dirty="0">
            <a:latin typeface="+mj-ea"/>
            <a:ea typeface="+mj-ea"/>
          </a:endParaRPr>
        </a:p>
      </dgm:t>
    </dgm:pt>
    <dgm:pt modelId="{7BE977A6-47CF-41ED-9DB9-706B59D883EC}" type="parTrans" cxnId="{13B47B12-C489-49B1-8388-24778D42772A}">
      <dgm:prSet/>
      <dgm:spPr/>
      <dgm:t>
        <a:bodyPr/>
        <a:lstStyle/>
        <a:p>
          <a:pPr latinLnBrk="1"/>
          <a:endParaRPr lang="ko-KR" altLang="en-US"/>
        </a:p>
      </dgm:t>
    </dgm:pt>
    <dgm:pt modelId="{F7110985-10B7-4863-AF0E-2CCC467147E7}" type="sibTrans" cxnId="{13B47B12-C489-49B1-8388-24778D42772A}">
      <dgm:prSet/>
      <dgm:spPr/>
      <dgm:t>
        <a:bodyPr/>
        <a:lstStyle/>
        <a:p>
          <a:pPr latinLnBrk="1"/>
          <a:endParaRPr lang="ko-KR" altLang="en-US"/>
        </a:p>
      </dgm:t>
    </dgm:pt>
    <dgm:pt modelId="{52F1BED0-A117-421D-94AC-59B460BD833C}">
      <dgm:prSet custScaleX="110609" custScaleY="106023" custRadScaleRad="88157" custRadScaleInc="11482"/>
      <dgm:spPr/>
      <dgm:t>
        <a:bodyPr/>
        <a:lstStyle/>
        <a:p>
          <a:pPr latinLnBrk="1"/>
          <a:endParaRPr lang="ko-KR" altLang="en-US"/>
        </a:p>
      </dgm:t>
    </dgm:pt>
    <dgm:pt modelId="{E29F8833-AB63-4918-9FCE-B15887449CA1}" type="parTrans" cxnId="{D954FFEB-4F0A-48AC-9D6A-1E76066A7531}">
      <dgm:prSet/>
      <dgm:spPr/>
      <dgm:t>
        <a:bodyPr/>
        <a:lstStyle/>
        <a:p>
          <a:pPr latinLnBrk="1"/>
          <a:endParaRPr lang="ko-KR" altLang="en-US"/>
        </a:p>
      </dgm:t>
    </dgm:pt>
    <dgm:pt modelId="{41D8F606-C774-4C3E-9238-2575CDAFBA55}" type="sibTrans" cxnId="{D954FFEB-4F0A-48AC-9D6A-1E76066A7531}">
      <dgm:prSet/>
      <dgm:spPr/>
      <dgm:t>
        <a:bodyPr/>
        <a:lstStyle/>
        <a:p>
          <a:pPr latinLnBrk="1"/>
          <a:endParaRPr lang="ko-KR" altLang="en-US"/>
        </a:p>
      </dgm:t>
    </dgm:pt>
    <dgm:pt modelId="{6404C659-0E65-4F4C-8D8F-0DE6E70E3F3D}">
      <dgm:prSet custScaleX="110609" custScaleY="106023" custRadScaleRad="88157" custRadScaleInc="11482"/>
      <dgm:spPr/>
      <dgm:t>
        <a:bodyPr/>
        <a:lstStyle/>
        <a:p>
          <a:pPr latinLnBrk="1"/>
          <a:endParaRPr lang="ko-KR" altLang="en-US"/>
        </a:p>
      </dgm:t>
    </dgm:pt>
    <dgm:pt modelId="{1957CDA7-B4C8-43EC-8F29-BDCF62EC8CFC}" type="parTrans" cxnId="{50D25BE8-CF66-462F-896B-01624C1575FD}">
      <dgm:prSet/>
      <dgm:spPr/>
      <dgm:t>
        <a:bodyPr/>
        <a:lstStyle/>
        <a:p>
          <a:pPr latinLnBrk="1"/>
          <a:endParaRPr lang="ko-KR" altLang="en-US"/>
        </a:p>
      </dgm:t>
    </dgm:pt>
    <dgm:pt modelId="{A2AF787E-D1D3-4580-94FE-207FB2A6888E}" type="sibTrans" cxnId="{50D25BE8-CF66-462F-896B-01624C1575FD}">
      <dgm:prSet/>
      <dgm:spPr/>
      <dgm:t>
        <a:bodyPr/>
        <a:lstStyle/>
        <a:p>
          <a:pPr latinLnBrk="1"/>
          <a:endParaRPr lang="ko-KR" altLang="en-US"/>
        </a:p>
      </dgm:t>
    </dgm:pt>
    <dgm:pt modelId="{A90679B1-3D91-43A1-8348-CBFE9D773BD9}">
      <dgm:prSet custT="1"/>
      <dgm:spPr/>
      <dgm:t>
        <a:bodyPr/>
        <a:lstStyle/>
        <a:p>
          <a:pPr latinLnBrk="0"/>
          <a:r>
            <a:rPr lang="ko-KR" altLang="en-US" sz="1200" dirty="0" smtClean="0">
              <a:latin typeface="+mj-ea"/>
              <a:ea typeface="+mj-ea"/>
            </a:rPr>
            <a:t>대학혁신</a:t>
          </a:r>
          <a:endParaRPr lang="en-US" altLang="ko-KR" sz="1200" dirty="0" smtClean="0">
            <a:latin typeface="+mj-ea"/>
            <a:ea typeface="+mj-ea"/>
          </a:endParaRPr>
        </a:p>
        <a:p>
          <a:pPr latinLnBrk="0"/>
          <a:r>
            <a:rPr lang="en-US" altLang="ko-KR" sz="1200" b="1" dirty="0" smtClean="0">
              <a:latin typeface="+mj-ea"/>
              <a:ea typeface="+mj-ea"/>
            </a:rPr>
            <a:t>68.4</a:t>
          </a:r>
          <a:endParaRPr lang="ko-KR" altLang="en-US" sz="1200" b="1" dirty="0">
            <a:latin typeface="+mj-ea"/>
            <a:ea typeface="+mj-ea"/>
          </a:endParaRPr>
        </a:p>
      </dgm:t>
    </dgm:pt>
    <dgm:pt modelId="{5C6A50CB-A7B0-4316-8234-7A3DF9C0B163}" type="parTrans" cxnId="{79E3F600-376C-423F-8E0C-1B77D12E01E5}">
      <dgm:prSet/>
      <dgm:spPr/>
      <dgm:t>
        <a:bodyPr/>
        <a:lstStyle/>
        <a:p>
          <a:pPr latinLnBrk="1"/>
          <a:endParaRPr lang="ko-KR" altLang="en-US"/>
        </a:p>
      </dgm:t>
    </dgm:pt>
    <dgm:pt modelId="{12388AF7-F423-4AE7-AF92-7289D774E688}" type="sibTrans" cxnId="{79E3F600-376C-423F-8E0C-1B77D12E01E5}">
      <dgm:prSet/>
      <dgm:spPr/>
      <dgm:t>
        <a:bodyPr/>
        <a:lstStyle/>
        <a:p>
          <a:pPr latinLnBrk="1"/>
          <a:endParaRPr lang="ko-KR" altLang="en-US"/>
        </a:p>
      </dgm:t>
    </dgm:pt>
    <dgm:pt modelId="{A740719B-5FFB-4754-A68C-4F231A7F4941}" type="pres">
      <dgm:prSet presAssocID="{BAD45476-8C4B-440C-8E96-FAE2434EBB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711EE1-3D1C-4990-B9EF-69120A644EB2}" type="pres">
      <dgm:prSet presAssocID="{BAD45476-8C4B-440C-8E96-FAE2434EBBC7}" presName="radial" presStyleCnt="0">
        <dgm:presLayoutVars>
          <dgm:animLvl val="ctr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EB27A0-1F83-48FD-AFDE-31F90332B949}" type="pres">
      <dgm:prSet presAssocID="{B1724449-B672-4726-AAB2-93E26C7DA2D7}" presName="centerShape" presStyleLbl="vennNode1" presStyleIdx="0" presStyleCnt="6" custScaleX="123943" custScaleY="115695"/>
      <dgm:spPr/>
      <dgm:t>
        <a:bodyPr/>
        <a:lstStyle/>
        <a:p>
          <a:pPr latinLnBrk="1"/>
          <a:endParaRPr lang="ko-KR" altLang="en-US"/>
        </a:p>
      </dgm:t>
    </dgm:pt>
    <dgm:pt modelId="{DB1EF47D-4589-4574-9E3C-599004683989}" type="pres">
      <dgm:prSet presAssocID="{738BA4AA-705B-4650-9A0E-A10DCCE54F09}" presName="node" presStyleLbl="vennNode1" presStyleIdx="1" presStyleCnt="6" custScaleX="110609" custScaleY="106023" custRadScaleRad="93058" custRadScaleInc="1087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2C4F90-48DB-44DE-840A-A73BB92E4E14}" type="pres">
      <dgm:prSet presAssocID="{182F59A6-5F86-4847-AB47-83202D5B4F54}" presName="node" presStyleLbl="vennNode1" presStyleIdx="2" presStyleCnt="6" custScaleX="110609" custScaleY="106023" custRadScaleRad="99089" custRadScaleInc="956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A78D84-E0E7-43A3-B652-23298A0D845E}" type="pres">
      <dgm:prSet presAssocID="{A1479CA2-6E78-42FE-9FC4-8C4CDF968F54}" presName="node" presStyleLbl="vennNode1" presStyleIdx="3" presStyleCnt="6" custScaleX="110609" custScaleY="106023" custRadScaleRad="94788" custRadScaleInc="997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83D9F0-6F3D-4CA5-A1E4-660691E8BD78}" type="pres">
      <dgm:prSet presAssocID="{F28A9CA4-290D-46D9-A874-09725B079F02}" presName="node" presStyleLbl="vennNode1" presStyleIdx="4" presStyleCnt="6" custScaleX="110609" custScaleY="106023" custRadScaleRad="92235" custRadScaleInc="89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061FB3-7033-4D0A-8356-9A2F123F69D6}" type="pres">
      <dgm:prSet presAssocID="{A90679B1-3D91-43A1-8348-CBFE9D773BD9}" presName="node" presStyleLbl="vennNode1" presStyleIdx="5" presStyleCnt="6" custScaleX="110609" custScaleY="106023" custRadScaleRad="83224" custRadScaleInc="1001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54FFEB-4F0A-48AC-9D6A-1E76066A7531}" srcId="{BAD45476-8C4B-440C-8E96-FAE2434EBBC7}" destId="{52F1BED0-A117-421D-94AC-59B460BD833C}" srcOrd="3" destOrd="0" parTransId="{E29F8833-AB63-4918-9FCE-B15887449CA1}" sibTransId="{41D8F606-C774-4C3E-9238-2575CDAFBA55}"/>
    <dgm:cxn modelId="{577B279D-B130-4C20-88D2-F93B388042DF}" srcId="{B1724449-B672-4726-AAB2-93E26C7DA2D7}" destId="{738BA4AA-705B-4650-9A0E-A10DCCE54F09}" srcOrd="0" destOrd="0" parTransId="{6644AA83-4BCE-48E2-8670-F05C58B79711}" sibTransId="{377C2895-C60C-4258-A534-BADC02DFD49E}"/>
    <dgm:cxn modelId="{79E3F600-376C-423F-8E0C-1B77D12E01E5}" srcId="{B1724449-B672-4726-AAB2-93E26C7DA2D7}" destId="{A90679B1-3D91-43A1-8348-CBFE9D773BD9}" srcOrd="4" destOrd="0" parTransId="{5C6A50CB-A7B0-4316-8234-7A3DF9C0B163}" sibTransId="{12388AF7-F423-4AE7-AF92-7289D774E688}"/>
    <dgm:cxn modelId="{1D8E515D-F0BE-44F2-B86C-F7BAB671AE99}" type="presOf" srcId="{B1724449-B672-4726-AAB2-93E26C7DA2D7}" destId="{F9EB27A0-1F83-48FD-AFDE-31F90332B949}" srcOrd="0" destOrd="0" presId="urn:microsoft.com/office/officeart/2005/8/layout/radial3"/>
    <dgm:cxn modelId="{EC46398D-8545-4D7C-A72B-609EB6EA2458}" type="presOf" srcId="{A1479CA2-6E78-42FE-9FC4-8C4CDF968F54}" destId="{96A78D84-E0E7-43A3-B652-23298A0D845E}" srcOrd="0" destOrd="0" presId="urn:microsoft.com/office/officeart/2005/8/layout/radial3"/>
    <dgm:cxn modelId="{C54FE1AD-7224-425F-9DE9-C6006D8736C4}" type="presOf" srcId="{BAD45476-8C4B-440C-8E96-FAE2434EBBC7}" destId="{A740719B-5FFB-4754-A68C-4F231A7F4941}" srcOrd="0" destOrd="0" presId="urn:microsoft.com/office/officeart/2005/8/layout/radial3"/>
    <dgm:cxn modelId="{60BBB201-5AF3-4415-A3A4-F58CE70235F5}" type="presOf" srcId="{738BA4AA-705B-4650-9A0E-A10DCCE54F09}" destId="{DB1EF47D-4589-4574-9E3C-599004683989}" srcOrd="0" destOrd="0" presId="urn:microsoft.com/office/officeart/2005/8/layout/radial3"/>
    <dgm:cxn modelId="{6183F9CB-BE7E-4B36-ABBD-689379C2F161}" srcId="{B1724449-B672-4726-AAB2-93E26C7DA2D7}" destId="{A1479CA2-6E78-42FE-9FC4-8C4CDF968F54}" srcOrd="2" destOrd="0" parTransId="{706386FD-26C5-4EA1-877C-1CCE127DC556}" sibTransId="{BAEA2994-F937-4206-A695-807937C3CCBB}"/>
    <dgm:cxn modelId="{47B5DA4E-B5E1-48DB-8B7B-283961CD8054}" srcId="{BAD45476-8C4B-440C-8E96-FAE2434EBBC7}" destId="{B1724449-B672-4726-AAB2-93E26C7DA2D7}" srcOrd="0" destOrd="0" parTransId="{485F0869-F636-47DC-81A9-B451C78BEB01}" sibTransId="{DF9A5407-28A6-4524-9494-5E2730D000A9}"/>
    <dgm:cxn modelId="{9396220F-1AA5-4CB1-80AE-868972827069}" type="presOf" srcId="{A90679B1-3D91-43A1-8348-CBFE9D773BD9}" destId="{10061FB3-7033-4D0A-8356-9A2F123F69D6}" srcOrd="0" destOrd="0" presId="urn:microsoft.com/office/officeart/2005/8/layout/radial3"/>
    <dgm:cxn modelId="{8BC1950B-A296-49CD-A0FA-D04F3092D36E}" srcId="{BAD45476-8C4B-440C-8E96-FAE2434EBBC7}" destId="{D0E6F579-A1D8-4E2F-B09D-94C1938C4582}" srcOrd="2" destOrd="0" parTransId="{97F675ED-4A32-4814-B72C-D33938F34C3A}" sibTransId="{218A2FA5-A773-4109-B70D-DDC804B7A2DD}"/>
    <dgm:cxn modelId="{A95EBDD4-798A-4F47-8F45-9F51A081931F}" srcId="{BAD45476-8C4B-440C-8E96-FAE2434EBBC7}" destId="{7EE97A0E-5779-43B6-A690-1115A529703B}" srcOrd="1" destOrd="0" parTransId="{5C42C6A9-4B51-41CD-B388-6967CBC0266A}" sibTransId="{36BCFA97-AD2B-45DB-AA26-006DD8944651}"/>
    <dgm:cxn modelId="{E8A84914-21DA-405D-9E54-912AC3AD509D}" srcId="{B1724449-B672-4726-AAB2-93E26C7DA2D7}" destId="{F28A9CA4-290D-46D9-A874-09725B079F02}" srcOrd="3" destOrd="0" parTransId="{050ADBA5-CD8E-4F44-AFBA-E44D41522CEE}" sibTransId="{837BBB6E-C1A8-46B3-BF69-A6132AB1599D}"/>
    <dgm:cxn modelId="{45E058F4-50DF-4FBF-9619-2B598D910262}" type="presOf" srcId="{182F59A6-5F86-4847-AB47-83202D5B4F54}" destId="{2A2C4F90-48DB-44DE-840A-A73BB92E4E14}" srcOrd="0" destOrd="0" presId="urn:microsoft.com/office/officeart/2005/8/layout/radial3"/>
    <dgm:cxn modelId="{50D25BE8-CF66-462F-896B-01624C1575FD}" srcId="{BAD45476-8C4B-440C-8E96-FAE2434EBBC7}" destId="{6404C659-0E65-4F4C-8D8F-0DE6E70E3F3D}" srcOrd="4" destOrd="0" parTransId="{1957CDA7-B4C8-43EC-8F29-BDCF62EC8CFC}" sibTransId="{A2AF787E-D1D3-4580-94FE-207FB2A6888E}"/>
    <dgm:cxn modelId="{C4C12F17-E9ED-4B9F-9FEE-61C01D946DA6}" type="presOf" srcId="{F28A9CA4-290D-46D9-A874-09725B079F02}" destId="{8883D9F0-6F3D-4CA5-A1E4-660691E8BD78}" srcOrd="0" destOrd="0" presId="urn:microsoft.com/office/officeart/2005/8/layout/radial3"/>
    <dgm:cxn modelId="{13B47B12-C489-49B1-8388-24778D42772A}" srcId="{B1724449-B672-4726-AAB2-93E26C7DA2D7}" destId="{182F59A6-5F86-4847-AB47-83202D5B4F54}" srcOrd="1" destOrd="0" parTransId="{7BE977A6-47CF-41ED-9DB9-706B59D883EC}" sibTransId="{F7110985-10B7-4863-AF0E-2CCC467147E7}"/>
    <dgm:cxn modelId="{2EE65C11-9001-404B-BABA-629FE8918EE5}" type="presParOf" srcId="{A740719B-5FFB-4754-A68C-4F231A7F4941}" destId="{5F711EE1-3D1C-4990-B9EF-69120A644EB2}" srcOrd="0" destOrd="0" presId="urn:microsoft.com/office/officeart/2005/8/layout/radial3"/>
    <dgm:cxn modelId="{122F2351-9B53-41FD-AD33-72CDE1FBC7CB}" type="presParOf" srcId="{5F711EE1-3D1C-4990-B9EF-69120A644EB2}" destId="{F9EB27A0-1F83-48FD-AFDE-31F90332B949}" srcOrd="0" destOrd="0" presId="urn:microsoft.com/office/officeart/2005/8/layout/radial3"/>
    <dgm:cxn modelId="{44EE5BF2-716B-4B86-8711-5C85E3D99609}" type="presParOf" srcId="{5F711EE1-3D1C-4990-B9EF-69120A644EB2}" destId="{DB1EF47D-4589-4574-9E3C-599004683989}" srcOrd="1" destOrd="0" presId="urn:microsoft.com/office/officeart/2005/8/layout/radial3"/>
    <dgm:cxn modelId="{CB9DCB89-7796-4C74-923A-E37F5F187D9C}" type="presParOf" srcId="{5F711EE1-3D1C-4990-B9EF-69120A644EB2}" destId="{2A2C4F90-48DB-44DE-840A-A73BB92E4E14}" srcOrd="2" destOrd="0" presId="urn:microsoft.com/office/officeart/2005/8/layout/radial3"/>
    <dgm:cxn modelId="{EC7B8AE6-A68E-4B91-BFF7-45763911AC2C}" type="presParOf" srcId="{5F711EE1-3D1C-4990-B9EF-69120A644EB2}" destId="{96A78D84-E0E7-43A3-B652-23298A0D845E}" srcOrd="3" destOrd="0" presId="urn:microsoft.com/office/officeart/2005/8/layout/radial3"/>
    <dgm:cxn modelId="{4B6F4B5A-2C5B-4211-B7CC-A6A62CEA96A2}" type="presParOf" srcId="{5F711EE1-3D1C-4990-B9EF-69120A644EB2}" destId="{8883D9F0-6F3D-4CA5-A1E4-660691E8BD78}" srcOrd="4" destOrd="0" presId="urn:microsoft.com/office/officeart/2005/8/layout/radial3"/>
    <dgm:cxn modelId="{573B3A89-8BB9-4C8D-82ED-795E30D77ACE}" type="presParOf" srcId="{5F711EE1-3D1C-4990-B9EF-69120A644EB2}" destId="{10061FB3-7033-4D0A-8356-9A2F123F69D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D0F3C74E-640B-4AB0-937D-2865C239D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9EAF06B7-5922-4315-82B9-8676CAFE2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5E08-6B4B-479B-810D-C28A1B46912D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7AD00AC-D2CB-4460-BEA7-E2E216C1F5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C72CD07B-B34C-44A3-9902-84DACDB21F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A626-ABB7-4335-A2F8-557EA0AC00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28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5B53-09E5-4D9B-9251-05F7EF2B6B29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97E0-23CB-4899-AB73-1840858872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0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211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74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67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65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6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1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703092F-3C58-44E5-8E3B-38D4A0C8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904066" cy="6858000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="" xmlns:a16="http://schemas.microsoft.com/office/drawing/2014/main" id="{402D5F5E-3B4A-4CC6-BC5A-85E1E9D1C68A}"/>
              </a:ext>
            </a:extLst>
          </p:cNvPr>
          <p:cNvSpPr/>
          <p:nvPr userDrawn="1"/>
        </p:nvSpPr>
        <p:spPr bwMode="auto">
          <a:xfrm>
            <a:off x="3653886" y="980727"/>
            <a:ext cx="2775278" cy="800207"/>
          </a:xfrm>
          <a:prstGeom prst="round2Same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그림 개체 틀 8"/>
          <p:cNvSpPr>
            <a:spLocks noGrp="1"/>
          </p:cNvSpPr>
          <p:nvPr userDrawn="1">
            <p:ph type="pic" sz="quarter" idx="10"/>
          </p:nvPr>
        </p:nvSpPr>
        <p:spPr>
          <a:xfrm>
            <a:off x="1100573" y="548680"/>
            <a:ext cx="2268251" cy="757151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="" xmlns:a16="http://schemas.microsoft.com/office/drawing/2014/main" id="{13B3D33F-1067-4EB0-BDC9-949B06599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572" y="5939988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l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00573" y="1340768"/>
            <a:ext cx="7704855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l" latinLnBrk="0">
              <a:defRPr sz="4000" b="0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</p:spTree>
    <p:extLst>
      <p:ext uri="{BB962C8B-B14F-4D97-AF65-F5344CB8AC3E}">
        <p14:creationId xmlns:p14="http://schemas.microsoft.com/office/powerpoint/2010/main" val="29869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899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DA0B5CD-2989-477B-8816-059071A403F5}"/>
              </a:ext>
            </a:extLst>
          </p:cNvPr>
          <p:cNvGrpSpPr/>
          <p:nvPr userDrawn="1"/>
        </p:nvGrpSpPr>
        <p:grpSpPr>
          <a:xfrm>
            <a:off x="-1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="" xmlns:a16="http://schemas.microsoft.com/office/drawing/2014/main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66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900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8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3875" y="655611"/>
            <a:ext cx="8858250" cy="901182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180000" tIns="36000" rIns="180000" bIns="36000" anchor="ctr" anchorCtr="0"/>
          <a:lstStyle>
            <a:lvl1pPr marL="0" indent="0" algn="ctr" latinLnBrk="0">
              <a:spcBef>
                <a:spcPts val="0"/>
              </a:spcBef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687219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9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2347" y="655610"/>
            <a:ext cx="8859777" cy="101182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360000" tIns="36000" rIns="360000" bIns="36000" anchor="ctr" anchorCtr="0"/>
          <a:lstStyle>
            <a:lvl1pPr marL="0" indent="0" algn="ctr" latinLnBrk="0"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74596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429164" y="240903"/>
            <a:ext cx="295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7" y="179348"/>
            <a:ext cx="4430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pic>
        <p:nvPicPr>
          <p:cNvPr id="8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83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5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55" r:id="rId3"/>
    <p:sldLayoutId id="2147483675" r:id="rId4"/>
    <p:sldLayoutId id="2147483674" r:id="rId5"/>
    <p:sldLayoutId id="2147483676" r:id="rId6"/>
    <p:sldLayoutId id="2147483677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4" userDrawn="1">
          <p15:clr>
            <a:srgbClr val="F26B43"/>
          </p15:clr>
        </p15:guide>
        <p15:guide id="7" pos="330" userDrawn="1">
          <p15:clr>
            <a:srgbClr val="F26B43"/>
          </p15:clr>
        </p15:guide>
        <p15:guide id="8" pos="5910" userDrawn="1">
          <p15:clr>
            <a:srgbClr val="F26B43"/>
          </p15:clr>
        </p15:guide>
        <p15:guide id="9" pos="5978" userDrawn="1">
          <p15:clr>
            <a:srgbClr val="F26B43"/>
          </p15:clr>
        </p15:guide>
        <p15:guide id="11" pos="2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산업체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=""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=""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59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5.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응답자 현황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11541" y="776980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latin typeface="+mn-ea"/>
              </a:rPr>
              <a:t>대상별</a:t>
            </a:r>
            <a:r>
              <a:rPr lang="ko-KR" altLang="en-US" sz="1400" b="1" dirty="0" smtClean="0">
                <a:latin typeface="+mn-ea"/>
              </a:rPr>
              <a:t> 응답자 현황 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27694"/>
              </p:ext>
            </p:extLst>
          </p:nvPr>
        </p:nvGraphicFramePr>
        <p:xfrm>
          <a:off x="612666" y="1347235"/>
          <a:ext cx="4340334" cy="4746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93">
                  <a:extLst>
                    <a:ext uri="{9D8B030D-6E8A-4147-A177-3AD203B41FA5}">
                      <a16:colId xmlns="" xmlns:a16="http://schemas.microsoft.com/office/drawing/2014/main" val="1831972417"/>
                    </a:ext>
                  </a:extLst>
                </a:gridCol>
                <a:gridCol w="1829055">
                  <a:extLst>
                    <a:ext uri="{9D8B030D-6E8A-4147-A177-3AD203B41FA5}">
                      <a16:colId xmlns="" xmlns:a16="http://schemas.microsoft.com/office/drawing/2014/main" val="325178356"/>
                    </a:ext>
                  </a:extLst>
                </a:gridCol>
                <a:gridCol w="837093">
                  <a:extLst>
                    <a:ext uri="{9D8B030D-6E8A-4147-A177-3AD203B41FA5}">
                      <a16:colId xmlns="" xmlns:a16="http://schemas.microsoft.com/office/drawing/2014/main" val="1264672517"/>
                    </a:ext>
                  </a:extLst>
                </a:gridCol>
                <a:gridCol w="837093">
                  <a:extLst>
                    <a:ext uri="{9D8B030D-6E8A-4147-A177-3AD203B41FA5}">
                      <a16:colId xmlns="" xmlns:a16="http://schemas.microsoft.com/office/drawing/2014/main" val="3067081256"/>
                    </a:ext>
                  </a:extLst>
                </a:gridCol>
              </a:tblGrid>
              <a:tr h="431659">
                <a:tc gridSpan="2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ko-KR" alt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사례 수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비율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6520297"/>
                  </a:ext>
                </a:extLst>
              </a:tr>
              <a:tr h="23968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95017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57.8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7898878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37.3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17601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4.9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3185743"/>
                  </a:ext>
                </a:extLst>
              </a:tr>
              <a:tr h="239689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기업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5750672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3044622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8503217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434024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767590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689">
                <a:tc rowSpan="8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직급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7694626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0889420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3057866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6739649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86671"/>
                  </a:ext>
                </a:extLst>
              </a:tr>
              <a:tr h="239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1716"/>
              </p:ext>
            </p:extLst>
          </p:nvPr>
        </p:nvGraphicFramePr>
        <p:xfrm>
          <a:off x="5127207" y="1351108"/>
          <a:ext cx="4340334" cy="474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93">
                  <a:extLst>
                    <a:ext uri="{9D8B030D-6E8A-4147-A177-3AD203B41FA5}">
                      <a16:colId xmlns="" xmlns:a16="http://schemas.microsoft.com/office/drawing/2014/main" val="1831972417"/>
                    </a:ext>
                  </a:extLst>
                </a:gridCol>
                <a:gridCol w="1829055">
                  <a:extLst>
                    <a:ext uri="{9D8B030D-6E8A-4147-A177-3AD203B41FA5}">
                      <a16:colId xmlns="" xmlns:a16="http://schemas.microsoft.com/office/drawing/2014/main" val="325178356"/>
                    </a:ext>
                  </a:extLst>
                </a:gridCol>
                <a:gridCol w="837093">
                  <a:extLst>
                    <a:ext uri="{9D8B030D-6E8A-4147-A177-3AD203B41FA5}">
                      <a16:colId xmlns="" xmlns:a16="http://schemas.microsoft.com/office/drawing/2014/main" val="1264672517"/>
                    </a:ext>
                  </a:extLst>
                </a:gridCol>
                <a:gridCol w="837093">
                  <a:extLst>
                    <a:ext uri="{9D8B030D-6E8A-4147-A177-3AD203B41FA5}">
                      <a16:colId xmlns="" xmlns:a16="http://schemas.microsoft.com/office/drawing/2014/main" val="3067081256"/>
                    </a:ext>
                  </a:extLst>
                </a:gridCol>
              </a:tblGrid>
              <a:tr h="400557">
                <a:tc gridSpan="2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ko-KR" alt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사례 수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비율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6520297"/>
                  </a:ext>
                </a:extLst>
              </a:tr>
              <a:tr h="228507">
                <a:tc rowSpan="19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업종</a:t>
                      </a:r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9235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748711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576943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050964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213336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9084476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6608151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9570653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4085926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8601275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6641461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0651903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37692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1900346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8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8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626917" y="2242592"/>
          <a:ext cx="6341349" cy="172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3278973690"/>
                    </a:ext>
                  </a:extLst>
                </a:gridCol>
                <a:gridCol w="3749061">
                  <a:extLst>
                    <a:ext uri="{9D8B030D-6E8A-4147-A177-3AD203B41FA5}">
                      <a16:colId xmlns="" xmlns:a16="http://schemas.microsoft.com/office/drawing/2014/main" val="3380946058"/>
                    </a:ext>
                  </a:extLst>
                </a:gridCol>
              </a:tblGrid>
              <a:tr h="17204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종합평가</a:t>
                      </a:r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1188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961112" y="2242592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종합 만족도</a:t>
            </a:r>
            <a:endParaRPr lang="en-US" altLang="ko-KR" sz="1600" b="1" dirty="0" smtClean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속성별 만족도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13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종합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종합 만족도 추이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625412" y="824487"/>
            <a:ext cx="8859838" cy="53517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>
                <a:latin typeface="+mn-ea"/>
              </a:rPr>
              <a:t>산업체 종합 만족도 </a:t>
            </a:r>
            <a:r>
              <a:rPr lang="en-US" altLang="ko-KR" sz="1400" b="1" dirty="0" smtClean="0">
                <a:latin typeface="+mn-ea"/>
              </a:rPr>
              <a:t>71.8</a:t>
            </a:r>
            <a:r>
              <a:rPr lang="ko-KR" altLang="en-US" sz="1400" b="1" dirty="0" smtClean="0">
                <a:latin typeface="+mn-ea"/>
              </a:rPr>
              <a:t>점으로 전년도 대비 </a:t>
            </a:r>
            <a:r>
              <a:rPr lang="en-US" altLang="ko-KR" sz="1400" b="1" dirty="0" smtClean="0">
                <a:latin typeface="+mn-ea"/>
              </a:rPr>
              <a:t>13.8</a:t>
            </a:r>
            <a:r>
              <a:rPr lang="ko-KR" altLang="en-US" sz="1400" b="1" dirty="0" smtClean="0">
                <a:latin typeface="+mn-ea"/>
              </a:rPr>
              <a:t>점 하락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41" name="다이어그램 40"/>
          <p:cNvGraphicFramePr/>
          <p:nvPr>
            <p:extLst>
              <p:ext uri="{D42A27DB-BD31-4B8C-83A1-F6EECF244321}">
                <p14:modId xmlns:p14="http://schemas.microsoft.com/office/powerpoint/2010/main" val="1115681167"/>
              </p:ext>
            </p:extLst>
          </p:nvPr>
        </p:nvGraphicFramePr>
        <p:xfrm>
          <a:off x="524509" y="1773238"/>
          <a:ext cx="4320542" cy="442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31023" y="1844824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산업체 종합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9044" y="1844824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산업체 종합 만족도 추이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98438632"/>
              </p:ext>
            </p:extLst>
          </p:nvPr>
        </p:nvGraphicFramePr>
        <p:xfrm>
          <a:off x="5187276" y="2406446"/>
          <a:ext cx="4321175" cy="356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685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종합 만족도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95173" y="1638703"/>
            <a:ext cx="8859778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latin typeface="+mn-ea"/>
                <a:cs typeface="Times New Roman" pitchFamily="18" charset="0"/>
              </a:rPr>
              <a:t>3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년간 영역 만족도 추이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32731" y="175665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595173" y="758713"/>
            <a:ext cx="8859777" cy="690067"/>
          </a:xfrm>
          <a:prstGeom prst="roundRect">
            <a:avLst>
              <a:gd name="adj" fmla="val 71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ko-KR" altLang="en-US" dirty="0" smtClean="0"/>
              <a:t>모든 영역에서 전 학년도 대비 만족도 하락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영역별 만족도 추이</a:t>
            </a:r>
            <a:endParaRPr lang="ko-KR" altLang="en-US" dirty="0"/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3029388990"/>
              </p:ext>
            </p:extLst>
          </p:nvPr>
        </p:nvGraphicFramePr>
        <p:xfrm>
          <a:off x="2034720" y="2276872"/>
          <a:ext cx="6338621" cy="395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7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종합 만족도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11607"/>
              </p:ext>
            </p:extLst>
          </p:nvPr>
        </p:nvGraphicFramePr>
        <p:xfrm>
          <a:off x="625412" y="2001045"/>
          <a:ext cx="4104455" cy="4090594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979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5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8584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  <a:gridCol w="1482376">
                  <a:extLst>
                    <a:ext uri="{9D8B030D-6E8A-4147-A177-3AD203B41FA5}">
                      <a16:colId xmlns="" xmlns:a16="http://schemas.microsoft.com/office/drawing/2014/main" val="2738283378"/>
                    </a:ext>
                  </a:extLst>
                </a:gridCol>
              </a:tblGrid>
              <a:tr h="308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N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204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68.4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17.3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최우선 개선 영역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204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69.6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16.8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최우선 개선 영역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75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52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안정적 우수 영역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2538794"/>
                  </a:ext>
                </a:extLst>
              </a:tr>
              <a:tr h="75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안정적 우수 영역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8106836"/>
                  </a:ext>
                </a:extLst>
              </a:tr>
              <a:tr h="75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안정적 우수 영역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6161261"/>
                  </a:ext>
                </a:extLst>
              </a:tr>
            </a:tbl>
          </a:graphicData>
        </a:graphic>
      </p:graphicFrame>
      <p:sp>
        <p:nvSpPr>
          <p:cNvPr id="9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최우선 개선 영역으로 대학혁신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대학인식이 나타남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38" y="165671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1" name="부제목 5"/>
          <p:cNvSpPr>
            <a:spLocks noGrp="1"/>
          </p:cNvSpPr>
          <p:nvPr>
            <p:ph type="subTitle" idx="1"/>
          </p:nvPr>
        </p:nvSpPr>
        <p:spPr>
          <a:xfrm>
            <a:off x="5349045" y="312911"/>
            <a:ext cx="4136206" cy="566309"/>
          </a:xfrm>
        </p:spPr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다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ko-KR" dirty="0" smtClean="0"/>
              <a:t>SSA(Satisfaction-Standard </a:t>
            </a:r>
            <a:r>
              <a:rPr lang="en-US" altLang="ko-KR" dirty="0"/>
              <a:t>deviation Analysis)</a:t>
            </a:r>
            <a:endParaRPr lang="ko-KR" altLang="en-US" dirty="0"/>
          </a:p>
          <a:p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844988" y="2001043"/>
            <a:ext cx="4783280" cy="4245675"/>
            <a:chOff x="4844988" y="2001043"/>
            <a:chExt cx="4783280" cy="4245675"/>
          </a:xfrm>
        </p:grpSpPr>
        <p:grpSp>
          <p:nvGrpSpPr>
            <p:cNvPr id="29" name="그룹 28"/>
            <p:cNvGrpSpPr/>
            <p:nvPr/>
          </p:nvGrpSpPr>
          <p:grpSpPr>
            <a:xfrm>
              <a:off x="4844988" y="2001043"/>
              <a:ext cx="4783280" cy="4245675"/>
              <a:chOff x="2072569" y="1075011"/>
              <a:chExt cx="7717977" cy="5288424"/>
            </a:xfrm>
          </p:grpSpPr>
          <p:graphicFrame>
            <p:nvGraphicFramePr>
              <p:cNvPr id="32" name="차트 31"/>
              <p:cNvGraphicFramePr/>
              <p:nvPr>
                <p:extLst>
                  <p:ext uri="{D42A27DB-BD31-4B8C-83A1-F6EECF244321}">
                    <p14:modId xmlns:p14="http://schemas.microsoft.com/office/powerpoint/2010/main" val="4172966585"/>
                  </p:ext>
                </p:extLst>
              </p:nvPr>
            </p:nvGraphicFramePr>
            <p:xfrm>
              <a:off x="2401455" y="1226394"/>
              <a:ext cx="7389091" cy="44782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33" name="직선 연결선 32"/>
              <p:cNvCxnSpPr/>
              <p:nvPr/>
            </p:nvCxnSpPr>
            <p:spPr>
              <a:xfrm flipV="1">
                <a:off x="2536897" y="3457281"/>
                <a:ext cx="7113444" cy="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  <a:alpha val="47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flipH="1">
                <a:off x="6092487" y="1415835"/>
                <a:ext cx="3513" cy="41128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  <a:alpha val="47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5" name="양쪽 모서리가 둥근 사각형 34"/>
              <p:cNvSpPr/>
              <p:nvPr/>
            </p:nvSpPr>
            <p:spPr>
              <a:xfrm>
                <a:off x="2544027" y="1075011"/>
                <a:ext cx="2112820" cy="216477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b="1" dirty="0"/>
                  <a:t>안정적 우수 영역</a:t>
                </a:r>
              </a:p>
            </p:txBody>
          </p:sp>
          <p:sp>
            <p:nvSpPr>
              <p:cNvPr id="36" name="양쪽 모서리가 둥근 사각형 35"/>
              <p:cNvSpPr/>
              <p:nvPr/>
            </p:nvSpPr>
            <p:spPr>
              <a:xfrm>
                <a:off x="2544028" y="5696354"/>
                <a:ext cx="2112819" cy="216477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b="1" dirty="0"/>
                  <a:t>취약 영역</a:t>
                </a:r>
              </a:p>
            </p:txBody>
          </p:sp>
          <p:sp>
            <p:nvSpPr>
              <p:cNvPr id="37" name="양쪽 모서리가 둥근 사각형 36"/>
              <p:cNvSpPr/>
              <p:nvPr/>
            </p:nvSpPr>
            <p:spPr>
              <a:xfrm>
                <a:off x="7536345" y="1117597"/>
                <a:ext cx="2112818" cy="216477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b="1" dirty="0"/>
                  <a:t>불안한 우수 영역</a:t>
                </a:r>
              </a:p>
            </p:txBody>
          </p:sp>
          <p:sp>
            <p:nvSpPr>
              <p:cNvPr id="38" name="양쪽 모서리가 둥근 사각형 37"/>
              <p:cNvSpPr/>
              <p:nvPr/>
            </p:nvSpPr>
            <p:spPr>
              <a:xfrm>
                <a:off x="7500216" y="5674914"/>
                <a:ext cx="2112818" cy="216477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b="1" dirty="0"/>
                  <a:t>최우선 개선 영역</a:t>
                </a: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2538559" y="1424464"/>
                <a:ext cx="7074476" cy="4130776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900"/>
              </a:p>
            </p:txBody>
          </p:sp>
          <p:cxnSp>
            <p:nvCxnSpPr>
              <p:cNvPr id="40" name="직선 화살표 연결선 39"/>
              <p:cNvCxnSpPr/>
              <p:nvPr/>
            </p:nvCxnSpPr>
            <p:spPr>
              <a:xfrm flipV="1">
                <a:off x="2288020" y="1641659"/>
                <a:ext cx="0" cy="3631245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직사각형 40"/>
              <p:cNvSpPr/>
              <p:nvPr/>
            </p:nvSpPr>
            <p:spPr>
              <a:xfrm>
                <a:off x="2094685" y="1276372"/>
                <a:ext cx="421758" cy="352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200" b="1" dirty="0">
                    <a:solidFill>
                      <a:schemeClr val="bg1">
                        <a:lumMod val="75000"/>
                      </a:schemeClr>
                    </a:solidFill>
                  </a:rPr>
                  <a:t>고</a:t>
                </a: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2072569" y="5302280"/>
                <a:ext cx="421758" cy="352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200" b="1" dirty="0">
                    <a:solidFill>
                      <a:schemeClr val="bg1">
                        <a:lumMod val="75000"/>
                      </a:schemeClr>
                    </a:solidFill>
                  </a:rPr>
                  <a:t>저</a:t>
                </a: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2072569" y="3054413"/>
                <a:ext cx="421758" cy="8221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dirty="0"/>
                  <a:t>만</a:t>
                </a:r>
                <a:endParaRPr lang="en-US" altLang="ko-KR" sz="1200" dirty="0"/>
              </a:p>
              <a:p>
                <a:pPr algn="ctr"/>
                <a:r>
                  <a:rPr lang="ko-KR" altLang="en-US" sz="1200" dirty="0"/>
                  <a:t>족</a:t>
                </a:r>
                <a:endParaRPr lang="en-US" altLang="ko-KR" sz="1200" dirty="0"/>
              </a:p>
              <a:p>
                <a:pPr algn="ctr"/>
                <a:r>
                  <a:rPr lang="ko-KR" altLang="en-US" sz="1200" dirty="0"/>
                  <a:t>도</a:t>
                </a:r>
              </a:p>
            </p:txBody>
          </p:sp>
          <p:cxnSp>
            <p:nvCxnSpPr>
              <p:cNvPr id="61" name="직선 화살표 연결선 60"/>
              <p:cNvCxnSpPr/>
              <p:nvPr/>
            </p:nvCxnSpPr>
            <p:spPr>
              <a:xfrm>
                <a:off x="2948141" y="6169606"/>
                <a:ext cx="6288691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직사각형 61"/>
              <p:cNvSpPr/>
              <p:nvPr/>
            </p:nvSpPr>
            <p:spPr>
              <a:xfrm>
                <a:off x="9198028" y="6011065"/>
                <a:ext cx="421758" cy="352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200" b="1" dirty="0">
                    <a:solidFill>
                      <a:schemeClr val="bg1">
                        <a:lumMod val="75000"/>
                      </a:schemeClr>
                    </a:solidFill>
                  </a:rPr>
                  <a:t>고</a:t>
                </a: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2401455" y="6010822"/>
                <a:ext cx="421758" cy="352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200" b="1" dirty="0">
                    <a:solidFill>
                      <a:schemeClr val="bg1">
                        <a:lumMod val="75000"/>
                      </a:schemeClr>
                    </a:solidFill>
                  </a:rPr>
                  <a:t>저</a:t>
                </a: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5364050" y="5999814"/>
                <a:ext cx="1456872" cy="3523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200" dirty="0"/>
                  <a:t>표준편차</a:t>
                </a:r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8485493" y="4324266"/>
              <a:ext cx="756084" cy="156643"/>
            </a:xfrm>
            <a:prstGeom prst="accentCallout2">
              <a:avLst>
                <a:gd name="adj1" fmla="val 68493"/>
                <a:gd name="adj2" fmla="val -4740"/>
                <a:gd name="adj3" fmla="val 47369"/>
                <a:gd name="adj4" fmla="val -16755"/>
                <a:gd name="adj5" fmla="val 97038"/>
                <a:gd name="adj6" fmla="val -2812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err="1" smtClean="0">
                  <a:solidFill>
                    <a:schemeClr val="bg1"/>
                  </a:solidFill>
                </a:rPr>
                <a:t>대학인식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7853166" y="4775882"/>
              <a:ext cx="756084" cy="156643"/>
            </a:xfrm>
            <a:prstGeom prst="accentCallout2">
              <a:avLst>
                <a:gd name="adj1" fmla="val 41215"/>
                <a:gd name="adj2" fmla="val 104896"/>
                <a:gd name="adj3" fmla="val -23554"/>
                <a:gd name="adj4" fmla="val 129050"/>
                <a:gd name="adj5" fmla="val -31668"/>
                <a:gd name="adj6" fmla="val 13002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대학혁신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종합 만족도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0691" y="1493167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4700"/>
              </p:ext>
            </p:extLst>
          </p:nvPr>
        </p:nvGraphicFramePr>
        <p:xfrm>
          <a:off x="523876" y="1844823"/>
          <a:ext cx="4321112" cy="442849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504335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</a:tblGrid>
              <a:tr h="157598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279856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시대의 변화에 맞춰 산학협력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친화형으로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체제를 개선하려고 노력하고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56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사회 맞춤형 교육과정을 확대하려고 노력하고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856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현장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친화형으로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창업하는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문화를확산하려고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노력하고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63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시대의 변화에 맞춰 학생의 역량 향상을 위해 지속적으로 노력하고 있다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2846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실무능력 향상을 위한 산업체의 의견을 교육에 반영하고자 지속적으로 노력하고 있다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34078322"/>
                  </a:ext>
                </a:extLst>
              </a:tr>
              <a:tr h="4221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브랜드 평판 향상을 위해 지속적으로 노력하고 있다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.(2021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‘대학기본역량진단 일반재정지원대학’ 선정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4479615"/>
                  </a:ext>
                </a:extLst>
              </a:tr>
              <a:tr h="5291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우수한 </a:t>
                      </a:r>
                      <a:r>
                        <a:rPr lang="ko-KR" altLang="en-US" sz="8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대학평가를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바탕으로 대학교육을 혁신하고자 지속적으로 노력하고 있다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대학기본역량진단 통과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국제표준 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ISO21001(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교육기관경영시스템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경기 북부 내 대학교 최초 인증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8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3625134"/>
                  </a:ext>
                </a:extLst>
              </a:tr>
              <a:tr h="28463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참여 학생은 실무 능력을 적절히 보유하였다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6417557"/>
                  </a:ext>
                </a:extLst>
              </a:tr>
              <a:tr h="28463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참여 학생은 현장실습에 적극적으로 참여하였다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67023805"/>
                  </a:ext>
                </a:extLst>
              </a:tr>
              <a:tr h="28463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참여 학생에게 취업을 제안할 의사가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143997"/>
                  </a:ext>
                </a:extLst>
              </a:tr>
              <a:tr h="264212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책임감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32433"/>
                  </a:ext>
                </a:extLst>
              </a:tr>
              <a:tr h="2642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 수용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24953896"/>
                  </a:ext>
                </a:extLst>
              </a:tr>
              <a:tr h="2642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공동체 의식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6251025"/>
                  </a:ext>
                </a:extLst>
              </a:tr>
              <a:tr h="2642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지적 통찰력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942895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187" y="149837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14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97221"/>
              </p:ext>
            </p:extLst>
          </p:nvPr>
        </p:nvGraphicFramePr>
        <p:xfrm>
          <a:off x="5060627" y="1844822"/>
          <a:ext cx="4320865" cy="442849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504088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</a:tblGrid>
              <a:tr h="17700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425149">
                <a:tc rowSpan="8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비판적 사고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문제해결 능력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4078322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분석적 사고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54479615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융합적 사고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6417557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창조적 표현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7023805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자기관리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143997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협업 능력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9676994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자율적 리더십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85.3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1571757"/>
                  </a:ext>
                </a:extLst>
              </a:tr>
              <a:tr h="4251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졸업생은 전공과 관련된 지식을 적절히 보유하였다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908097"/>
                  </a:ext>
                </a:extLst>
              </a:tr>
              <a:tr h="42514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졸업생은 전공과 관련된 실무 능력을 갖추고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91.9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5174654"/>
                  </a:ext>
                </a:extLst>
              </a:tr>
            </a:tbl>
          </a:graphicData>
        </a:graphic>
      </p:graphicFrame>
      <p:sp>
        <p:nvSpPr>
          <p:cNvPr id="12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46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가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지역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625413" y="758124"/>
            <a:ext cx="8859837" cy="501650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모든 영역의 만족도는 기타 지역에서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76550"/>
              </p:ext>
            </p:extLst>
          </p:nvPr>
        </p:nvGraphicFramePr>
        <p:xfrm>
          <a:off x="590336" y="1895923"/>
          <a:ext cx="4320000" cy="4341388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654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73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1686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17662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6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6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6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973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16973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28088819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01030828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932017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9154028"/>
                  </a:ext>
                </a:extLst>
              </a:tr>
              <a:tr h="16973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2538794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0097850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9028650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2999164"/>
                  </a:ext>
                </a:extLst>
              </a:tr>
              <a:tr h="16973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8106836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9935276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784203"/>
                  </a:ext>
                </a:extLst>
              </a:tr>
              <a:tr h="1697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84595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6418" y="1518097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지역에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1347941566"/>
              </p:ext>
            </p:extLst>
          </p:nvPr>
        </p:nvGraphicFramePr>
        <p:xfrm>
          <a:off x="4973452" y="1781496"/>
          <a:ext cx="493254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가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지역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8320" y="774524"/>
            <a:ext cx="8906929" cy="481136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모든 요인의 만족도는 기타 지역에서 가장 높게 나타남</a:t>
            </a:r>
            <a:endParaRPr lang="ko-KR" altLang="en-US" sz="1400" b="1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2494"/>
              </p:ext>
            </p:extLst>
          </p:nvPr>
        </p:nvGraphicFramePr>
        <p:xfrm>
          <a:off x="5061012" y="1821492"/>
          <a:ext cx="4318062" cy="43148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253814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253814">
                <a:tc rowSpan="1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 수용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공동체 의식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지적 통찰력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43479212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700182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69479048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비판적 사고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49413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24098565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57351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27623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지역에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54297"/>
              </p:ext>
            </p:extLst>
          </p:nvPr>
        </p:nvGraphicFramePr>
        <p:xfrm>
          <a:off x="525716" y="1821492"/>
          <a:ext cx="4318062" cy="433530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29167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25272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72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25272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25272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책임감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608204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3018212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819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8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가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지역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8320" y="774524"/>
            <a:ext cx="8906929" cy="481136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/>
              <a:t>모든 요인의 만족도는 기타 지역에서 가장 높게 나타남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40227"/>
              </p:ext>
            </p:extLst>
          </p:nvPr>
        </p:nvGraphicFramePr>
        <p:xfrm>
          <a:off x="5167187" y="1870218"/>
          <a:ext cx="4318062" cy="43148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253814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253814">
                <a:tc rowSpan="1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 관리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협업 능력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자율적 리더십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43479212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700182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69479048"/>
                  </a:ext>
                </a:extLst>
              </a:tr>
              <a:tr h="253814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49413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24098565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573519"/>
                  </a:ext>
                </a:extLst>
              </a:tr>
              <a:tr h="253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27623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지역에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8644"/>
              </p:ext>
            </p:extLst>
          </p:nvPr>
        </p:nvGraphicFramePr>
        <p:xfrm>
          <a:off x="581060" y="1866007"/>
          <a:ext cx="4318062" cy="433530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29167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252727">
                <a:tc rowSpan="1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문제해결 능력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분석적 사고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융합적 사고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창조적 표현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6082043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3018212"/>
                  </a:ext>
                </a:extLst>
              </a:tr>
              <a:tr h="252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819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나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기업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8478" y="820325"/>
            <a:ext cx="8896772" cy="6239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1400" b="1" dirty="0" smtClean="0">
                <a:latin typeface="+mn-ea"/>
              </a:rPr>
              <a:t>종합만족도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대학혁신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대학인식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 핵심역량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전공역량은 </a:t>
            </a:r>
            <a:r>
              <a:rPr lang="ko-KR" altLang="en-US" sz="1400" b="1" dirty="0" err="1" smtClean="0">
                <a:latin typeface="+mn-ea"/>
              </a:rPr>
              <a:t>강소기업에서</a:t>
            </a:r>
            <a:r>
              <a:rPr lang="ko-KR" altLang="en-US" sz="1400" b="1" dirty="0" smtClean="0">
                <a:latin typeface="+mn-ea"/>
              </a:rPr>
              <a:t> </a:t>
            </a:r>
            <a:endParaRPr lang="en-US" altLang="ko-KR" sz="1400" b="1" dirty="0" smtClean="0">
              <a:latin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400" b="1" dirty="0" smtClean="0">
                <a:latin typeface="+mn-ea"/>
              </a:rPr>
              <a:t>만족도가 가장 높게 나타남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22049"/>
              </p:ext>
            </p:extLst>
          </p:nvPr>
        </p:nvGraphicFramePr>
        <p:xfrm>
          <a:off x="576904" y="1972645"/>
          <a:ext cx="4320000" cy="4300665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609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기업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36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1657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165788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57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57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57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57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57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36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  <a:tr h="16936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28088819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8952360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6317590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0104628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9075078"/>
                  </a:ext>
                </a:extLst>
              </a:tr>
              <a:tr h="1693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850676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8478" y="165216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기업에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29036"/>
              </p:ext>
            </p:extLst>
          </p:nvPr>
        </p:nvGraphicFramePr>
        <p:xfrm>
          <a:off x="5165250" y="1972644"/>
          <a:ext cx="4320000" cy="4278001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59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기업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88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9424437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5707209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97505862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5120534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7078919"/>
                  </a:ext>
                </a:extLst>
              </a:tr>
              <a:tr h="33488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8106836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8486455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9935276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20900426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3784203"/>
                  </a:ext>
                </a:extLst>
              </a:tr>
              <a:tr h="3348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84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65340"/>
              </p:ext>
            </p:extLst>
          </p:nvPr>
        </p:nvGraphicFramePr>
        <p:xfrm>
          <a:off x="2361868" y="2132858"/>
          <a:ext cx="7127636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84">
                  <a:extLst>
                    <a:ext uri="{9D8B030D-6E8A-4147-A177-3AD203B41FA5}">
                      <a16:colId xmlns="" xmlns:a16="http://schemas.microsoft.com/office/drawing/2014/main" val="852330885"/>
                    </a:ext>
                  </a:extLst>
                </a:gridCol>
                <a:gridCol w="2875550">
                  <a:extLst>
                    <a:ext uri="{9D8B030D-6E8A-4147-A177-3AD203B41FA5}">
                      <a16:colId xmlns="" xmlns:a16="http://schemas.microsoft.com/office/drawing/2014/main" val="363338791"/>
                    </a:ext>
                  </a:extLst>
                </a:gridCol>
                <a:gridCol w="427447">
                  <a:extLst>
                    <a:ext uri="{9D8B030D-6E8A-4147-A177-3AD203B41FA5}">
                      <a16:colId xmlns="" xmlns:a16="http://schemas.microsoft.com/office/drawing/2014/main" val="3904856208"/>
                    </a:ext>
                  </a:extLst>
                </a:gridCol>
                <a:gridCol w="466305">
                  <a:extLst>
                    <a:ext uri="{9D8B030D-6E8A-4147-A177-3AD203B41FA5}">
                      <a16:colId xmlns="" xmlns:a16="http://schemas.microsoft.com/office/drawing/2014/main" val="2793030701"/>
                    </a:ext>
                  </a:extLst>
                </a:gridCol>
                <a:gridCol w="2875550">
                  <a:extLst>
                    <a:ext uri="{9D8B030D-6E8A-4147-A177-3AD203B41FA5}">
                      <a16:colId xmlns="" xmlns:a16="http://schemas.microsoft.com/office/drawing/2014/main" val="1240200613"/>
                    </a:ext>
                  </a:extLst>
                </a:gridCol>
              </a:tblGrid>
              <a:tr h="3341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조사 개요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---------------------------- 2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결과 및 제언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------------------- 34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434445"/>
                  </a:ext>
                </a:extLst>
              </a:tr>
              <a:tr h="1447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조사 목적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측정 모형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---------------------- 4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수행 절차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---------------------- 5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조사 설계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---------------------- 6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</a:rPr>
                        <a:t>응답자 현황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결과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------------------------ 35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제언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----------------------- 38</a:t>
                      </a:r>
                    </a:p>
                    <a:p>
                      <a:pPr marL="0" indent="0" algn="dist" latinLnBrk="1">
                        <a:buNone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8352729"/>
                  </a:ext>
                </a:extLst>
              </a:tr>
              <a:tr h="10023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Ⅱ.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종합평가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------------------------------- 10</a:t>
                      </a:r>
                    </a:p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종합 만족도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----------------------- 11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속성별 만족도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--------------------- 15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기타 부가 사항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-------------------- 33</a:t>
                      </a:r>
                    </a:p>
                    <a:p>
                      <a:pPr marL="0" indent="0" algn="dist" latinLnBrk="1">
                        <a:buNone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Ⅳ.</a:t>
                      </a:r>
                      <a:endParaRPr lang="ko-KR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부록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---------------------------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39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설문지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----------------------------------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 40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6122494"/>
                  </a:ext>
                </a:extLst>
              </a:tr>
              <a:tr h="723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51360613"/>
                  </a:ext>
                </a:extLst>
              </a:tr>
              <a:tr h="3341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8058667"/>
                  </a:ext>
                </a:extLst>
              </a:tr>
              <a:tr h="3341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12092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DFDE4F-B99A-4D89-A164-F82B3A41904D}"/>
              </a:ext>
            </a:extLst>
          </p:cNvPr>
          <p:cNvSpPr txBox="1"/>
          <p:nvPr/>
        </p:nvSpPr>
        <p:spPr>
          <a:xfrm>
            <a:off x="2144688" y="155816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5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나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기업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8320" y="774524"/>
            <a:ext cx="8906929" cy="481136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대학혁신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대학인식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공동체 의식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지적 통찰력은 </a:t>
            </a:r>
            <a:r>
              <a:rPr lang="ko-KR" altLang="en-US" sz="1400" b="1" dirty="0" err="1" smtClean="0"/>
              <a:t>강소기업에서</a:t>
            </a:r>
            <a:r>
              <a:rPr lang="ko-KR" altLang="en-US" sz="1400" b="1" dirty="0" smtClean="0"/>
              <a:t> 만족도가 가장 높게 나타남</a:t>
            </a:r>
            <a:endParaRPr lang="ko-KR" altLang="en-US" sz="1400" b="1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12752"/>
              </p:ext>
            </p:extLst>
          </p:nvPr>
        </p:nvGraphicFramePr>
        <p:xfrm>
          <a:off x="5061012" y="1821492"/>
          <a:ext cx="4318062" cy="434381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182283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182283">
                <a:tc rowSpan="2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 수용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23.1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공동체 의식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지적 통찰력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479212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700182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69479048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24.3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비판적 사고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494139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24098565"/>
                  </a:ext>
                </a:extLst>
              </a:tr>
              <a:tr h="182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0573519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276232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4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지역에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69767"/>
              </p:ext>
            </p:extLst>
          </p:nvPr>
        </p:nvGraphicFramePr>
        <p:xfrm>
          <a:off x="525716" y="1821485"/>
          <a:ext cx="4318062" cy="434381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206494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178921"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921"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921"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8921"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책임감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6082043"/>
                  </a:ext>
                </a:extLst>
              </a:tr>
              <a:tr h="178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3018212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8199273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5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나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기업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9690" y="764704"/>
            <a:ext cx="8906929" cy="466120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협업 능력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자율적 리더십은 대기업에서 만족도가 가장 </a:t>
            </a:r>
            <a:r>
              <a:rPr lang="ko-KR" altLang="en-US" sz="1400" b="1" dirty="0"/>
              <a:t>높게 나타남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79613"/>
              </p:ext>
            </p:extLst>
          </p:nvPr>
        </p:nvGraphicFramePr>
        <p:xfrm>
          <a:off x="5167187" y="1870218"/>
          <a:ext cx="4318062" cy="424104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17676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176765">
                <a:tc rowSpan="18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 관리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협업 능력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22.4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자율적 리더십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43479212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700182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69479048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6765"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494139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098565"/>
                  </a:ext>
                </a:extLst>
              </a:tr>
              <a:tr h="176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0573519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276232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2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지역에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85361"/>
              </p:ext>
            </p:extLst>
          </p:nvPr>
        </p:nvGraphicFramePr>
        <p:xfrm>
          <a:off x="581060" y="1866007"/>
          <a:ext cx="4318062" cy="43065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98062">
                  <a:extLst>
                    <a:ext uri="{9D8B030D-6E8A-4147-A177-3AD203B41FA5}">
                      <a16:colId xmlns=""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="" xmlns:a16="http://schemas.microsoft.com/office/drawing/2014/main" val="2249502015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1409368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3899485399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335151070"/>
                    </a:ext>
                  </a:extLst>
                </a:gridCol>
              </a:tblGrid>
              <a:tr h="20736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3310603"/>
                  </a:ext>
                </a:extLst>
              </a:tr>
              <a:tr h="179675">
                <a:tc rowSpan="2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문제해결 능력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7639578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분석적 사고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2678017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276513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5548343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융합적 사고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0677199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522626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1407137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561047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5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창조적 표현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8021699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6082043"/>
                  </a:ext>
                </a:extLst>
              </a:tr>
              <a:tr h="179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3018212"/>
                  </a:ext>
                </a:extLst>
              </a:tr>
              <a:tr h="59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81992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6433" y="800708"/>
            <a:ext cx="8907976" cy="612068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종합 만족도는 국제 및 외국기관</a:t>
            </a:r>
            <a:r>
              <a:rPr lang="en-US" altLang="ko-KR" sz="1400" b="1" dirty="0"/>
              <a:t>,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대학혁신은 농업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임업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어업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광업에서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67710"/>
              </p:ext>
            </p:extLst>
          </p:nvPr>
        </p:nvGraphicFramePr>
        <p:xfrm>
          <a:off x="522347" y="1880829"/>
          <a:ext cx="4320000" cy="4330513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448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507">
                <a:tc rowSpan="19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4663682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71.3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24.3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17.1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0042"/>
              </p:ext>
            </p:extLst>
          </p:nvPr>
        </p:nvGraphicFramePr>
        <p:xfrm>
          <a:off x="5061012" y="1880829"/>
          <a:ext cx="4320000" cy="4330513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448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507">
                <a:tc rowSpan="19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4663682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1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업종에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4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800708"/>
            <a:ext cx="8907976" cy="540060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대학인식은 오락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문화 및 운동관련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현장실습은 도매 및 소매업에서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3087"/>
              </p:ext>
            </p:extLst>
          </p:nvPr>
        </p:nvGraphicFramePr>
        <p:xfrm>
          <a:off x="522347" y="1880828"/>
          <a:ext cx="4320000" cy="449763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1137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303">
                <a:tc rowSpan="19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4663682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55354"/>
              </p:ext>
            </p:extLst>
          </p:nvPr>
        </p:nvGraphicFramePr>
        <p:xfrm>
          <a:off x="5061012" y="1880828"/>
          <a:ext cx="4320000" cy="449763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991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303">
                <a:tc rowSpan="19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4663682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업종에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4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핵심역량은 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전공역량은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운수업에서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3576"/>
              </p:ext>
            </p:extLst>
          </p:nvPr>
        </p:nvGraphicFramePr>
        <p:xfrm>
          <a:off x="522347" y="1880828"/>
          <a:ext cx="4320000" cy="449763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1137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303">
                <a:tc rowSpan="19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4663682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86266"/>
              </p:ext>
            </p:extLst>
          </p:nvPr>
        </p:nvGraphicFramePr>
        <p:xfrm>
          <a:off x="5061012" y="1880828"/>
          <a:ext cx="4320000" cy="449763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991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303">
                <a:tc rowSpan="19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가스 및 수도사업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4663682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 및 임대업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23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업종에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7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책임감은 개인 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다문화 수용은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운수업에</a:t>
            </a:r>
            <a:r>
              <a:rPr lang="en-US" altLang="ko-KR" sz="1400" b="1" dirty="0"/>
              <a:t>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17053"/>
              </p:ext>
            </p:extLst>
          </p:nvPr>
        </p:nvGraphicFramePr>
        <p:xfrm>
          <a:off x="522347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책임감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25212"/>
              </p:ext>
            </p:extLst>
          </p:nvPr>
        </p:nvGraphicFramePr>
        <p:xfrm>
          <a:off x="5061012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다문화 수용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핵심역량에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08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공동체 의식은 숙박 및 </a:t>
            </a:r>
            <a:r>
              <a:rPr lang="ko-KR" altLang="en-US" sz="1400" b="1" dirty="0" err="1" smtClean="0"/>
              <a:t>음식업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운수업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지적 통찰력은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운수업에서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09194"/>
              </p:ext>
            </p:extLst>
          </p:nvPr>
        </p:nvGraphicFramePr>
        <p:xfrm>
          <a:off x="522347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공동체 의식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70045"/>
              </p:ext>
            </p:extLst>
          </p:nvPr>
        </p:nvGraphicFramePr>
        <p:xfrm>
          <a:off x="5061012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지적 통찰력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핵심역량에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51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비판적 사고는 숙박 및 </a:t>
            </a:r>
            <a:r>
              <a:rPr lang="ko-KR" altLang="en-US" sz="1400" b="1" dirty="0" err="1" smtClean="0"/>
              <a:t>음식업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문제해결 능력은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국제 및 외국기관에서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71352"/>
              </p:ext>
            </p:extLst>
          </p:nvPr>
        </p:nvGraphicFramePr>
        <p:xfrm>
          <a:off x="522347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비판적 사고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05093"/>
              </p:ext>
            </p:extLst>
          </p:nvPr>
        </p:nvGraphicFramePr>
        <p:xfrm>
          <a:off x="5061012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문제해결 능력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핵심역량에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분석적 사고는 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융합적 사고는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운수업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국제 및 외국기관에서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80949"/>
              </p:ext>
            </p:extLst>
          </p:nvPr>
        </p:nvGraphicFramePr>
        <p:xfrm>
          <a:off x="522347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분석적 사고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0517"/>
              </p:ext>
            </p:extLst>
          </p:nvPr>
        </p:nvGraphicFramePr>
        <p:xfrm>
          <a:off x="5061012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융합적 사고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핵심역량에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5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창조적 표현은 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국제 및 외국기관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자기 관리는 </a:t>
            </a:r>
            <a:r>
              <a:rPr lang="ko-KR" altLang="en-US" sz="1400" b="1" dirty="0"/>
              <a:t>농업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임업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어업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광업</a:t>
            </a:r>
            <a:r>
              <a:rPr lang="en-US" altLang="ko-KR" sz="1400" b="1" dirty="0"/>
              <a:t>, </a:t>
            </a:r>
            <a:r>
              <a:rPr lang="ko-KR" altLang="en-US" sz="1400" b="1" dirty="0" smtClean="0"/>
              <a:t>도매 및 소매업</a:t>
            </a:r>
            <a:r>
              <a:rPr lang="en-US" altLang="ko-KR" sz="1400" b="1" dirty="0" smtClean="0"/>
              <a:t>, </a:t>
            </a:r>
          </a:p>
          <a:p>
            <a:pPr marL="0" indent="0" algn="ctr">
              <a:buNone/>
            </a:pPr>
            <a:r>
              <a:rPr lang="ko-KR" altLang="en-US" sz="1400" b="1" dirty="0" smtClean="0"/>
              <a:t>금융 및 보험업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사업서비스업에서 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19407"/>
              </p:ext>
            </p:extLst>
          </p:nvPr>
        </p:nvGraphicFramePr>
        <p:xfrm>
          <a:off x="522347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창조적 표현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62422"/>
              </p:ext>
            </p:extLst>
          </p:nvPr>
        </p:nvGraphicFramePr>
        <p:xfrm>
          <a:off x="5061012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자기 관리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핵심역량에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213140" y="2202779"/>
            <a:ext cx="1628775" cy="3035300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목적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측정 모형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수행 절차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설계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응답자 현황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endParaRPr lang="ko-KR" altLang="en-US" sz="1600" dirty="0"/>
          </a:p>
        </p:txBody>
      </p:sp>
      <p:sp>
        <p:nvSpPr>
          <p:cNvPr id="4" name="제목 3"/>
          <p:cNvSpPr>
            <a:spLocks noGrp="1"/>
          </p:cNvSpPr>
          <p:nvPr>
            <p:ph type="ctrTitle" idx="4294967295"/>
          </p:nvPr>
        </p:nvSpPr>
        <p:spPr>
          <a:xfrm>
            <a:off x="0" y="2205038"/>
            <a:ext cx="7705725" cy="911225"/>
          </a:xfrm>
          <a:prstGeom prst="rect">
            <a:avLst/>
          </a:prstGeom>
        </p:spPr>
        <p:txBody>
          <a:bodyPr>
            <a:normAutofit/>
          </a:bodyPr>
          <a:lstStyle/>
          <a:p>
            <a:pPr latinLnBrk="1"/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 개요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26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업종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44372"/>
            <a:ext cx="8907976" cy="538162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협업 능력은 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자율적 리더십은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숙박 및 </a:t>
            </a:r>
            <a:r>
              <a:rPr lang="ko-KR" altLang="en-US" sz="1400" b="1" dirty="0" err="1" smtClean="0"/>
              <a:t>음식업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운수업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개인서비스업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국제 및 외국기관에서</a:t>
            </a:r>
            <a:r>
              <a:rPr lang="en-US" altLang="ko-KR" sz="1400" b="1" dirty="0"/>
              <a:t>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06672"/>
              </p:ext>
            </p:extLst>
          </p:nvPr>
        </p:nvGraphicFramePr>
        <p:xfrm>
          <a:off x="522347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협업 능력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72492"/>
              </p:ext>
            </p:extLst>
          </p:nvPr>
        </p:nvGraphicFramePr>
        <p:xfrm>
          <a:off x="5061012" y="1880828"/>
          <a:ext cx="4320000" cy="435648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0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업종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50"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자율적 리더십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도매 및 소매업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189752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2050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및 보험업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4091359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공공행정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국방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사회보장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교육서비스업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2562169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및 사회복지사업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오락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및 운동관련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0876311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개인서비스업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및 외국기관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6653725"/>
                  </a:ext>
                </a:extLst>
              </a:tr>
              <a:tr h="254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핵심역량에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42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4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라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직급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81346"/>
            <a:ext cx="8907976" cy="541337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종합 만족도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대학인식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핵심역량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전공역량은 부장급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대학혁신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현장실습은 경영층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임원에서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53051"/>
              </p:ext>
            </p:extLst>
          </p:nvPr>
        </p:nvGraphicFramePr>
        <p:xfrm>
          <a:off x="577274" y="1778072"/>
          <a:ext cx="4320000" cy="4517431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20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5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691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직급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5505823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8431657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090482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4888671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28088819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95236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631759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0104628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9075078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188785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850676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8405959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7274" y="1459272"/>
            <a:ext cx="432080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50" b="1" dirty="0" smtClean="0">
                <a:latin typeface="+mn-ea"/>
              </a:rPr>
              <a:t>[</a:t>
            </a:r>
            <a:r>
              <a:rPr lang="ko-KR" altLang="en-US" sz="1250" b="1" dirty="0" smtClean="0">
                <a:latin typeface="+mn-ea"/>
              </a:rPr>
              <a:t>직급에 따른 영역 만족도</a:t>
            </a:r>
            <a:r>
              <a:rPr lang="en-US" altLang="ko-KR" sz="1250" b="1" dirty="0" smtClean="0">
                <a:latin typeface="+mn-ea"/>
              </a:rPr>
              <a:t>]</a:t>
            </a:r>
            <a:endParaRPr lang="ko-KR" altLang="en-US" sz="1250" b="1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10707"/>
              </p:ext>
            </p:extLst>
          </p:nvPr>
        </p:nvGraphicFramePr>
        <p:xfrm>
          <a:off x="5165250" y="1772567"/>
          <a:ext cx="4320000" cy="4508856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85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46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직급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현장실습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9424437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5707209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9750586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5120534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534567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7078919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2134750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핵심역량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810683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8486455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993527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090042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378420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9872918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845955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932111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6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4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라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직급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81346"/>
            <a:ext cx="8907976" cy="541337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책임감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다문화 수용은 경영층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임원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공동체 의식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문제해결 능력은 부장급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지적 통찰력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비판적 사고는 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차장급에서 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77231"/>
              </p:ext>
            </p:extLst>
          </p:nvPr>
        </p:nvGraphicFramePr>
        <p:xfrm>
          <a:off x="577274" y="1778072"/>
          <a:ext cx="4320000" cy="4517431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20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5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691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직급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책임감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5505823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8431657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다문화 수용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090482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4888671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공동체 의식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28088819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95236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631759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0104628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9075078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188785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850676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8405959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7274" y="1459272"/>
            <a:ext cx="432080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50" b="1" dirty="0" smtClean="0">
                <a:latin typeface="+mn-ea"/>
              </a:rPr>
              <a:t>[</a:t>
            </a:r>
            <a:r>
              <a:rPr lang="ko-KR" altLang="en-US" sz="1250" b="1" dirty="0" smtClean="0">
                <a:latin typeface="+mn-ea"/>
              </a:rPr>
              <a:t>핵심역량에 따른 요인 만족도</a:t>
            </a:r>
            <a:r>
              <a:rPr lang="en-US" altLang="ko-KR" sz="1250" b="1" dirty="0" smtClean="0">
                <a:latin typeface="+mn-ea"/>
              </a:rPr>
              <a:t>]</a:t>
            </a:r>
            <a:endParaRPr lang="ko-KR" altLang="en-US" sz="1250" b="1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3847"/>
              </p:ext>
            </p:extLst>
          </p:nvPr>
        </p:nvGraphicFramePr>
        <p:xfrm>
          <a:off x="5165250" y="1772567"/>
          <a:ext cx="4320000" cy="4508856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85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46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직급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지적 통찰력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9424437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5707209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9750586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5120534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534567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7078919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2134750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비판적 사고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810683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8486455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993527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090042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문제해결 능력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378420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9872918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845955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932111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4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라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직급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7274" y="781346"/>
            <a:ext cx="8907976" cy="541337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o-KR" altLang="en-US" sz="1400" b="1" dirty="0" smtClean="0"/>
              <a:t>분석적 사고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융합적 사고는 부장급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창조적 표현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자기 관리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협업 능력은 경영층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임원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자율적 리더십은</a:t>
            </a:r>
            <a:endParaRPr lang="en-US" altLang="ko-KR" sz="1400" b="1" dirty="0" smtClean="0"/>
          </a:p>
          <a:p>
            <a:pPr marL="0" indent="0" algn="ctr">
              <a:buNone/>
            </a:pPr>
            <a:r>
              <a:rPr lang="ko-KR" altLang="en-US" sz="1400" b="1" dirty="0" smtClean="0"/>
              <a:t>과장급에서 만족도가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32353"/>
              </p:ext>
            </p:extLst>
          </p:nvPr>
        </p:nvGraphicFramePr>
        <p:xfrm>
          <a:off x="577274" y="1778072"/>
          <a:ext cx="4320000" cy="4517431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20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5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691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직급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분석적 사고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1484071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8037664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2236311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681264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5505823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071508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8431657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융합적 사고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075480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8586475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456915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980635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9302373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090482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231878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4888671"/>
                  </a:ext>
                </a:extLst>
              </a:tr>
              <a:tr h="1770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창조적 표현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8088819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895236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6317590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0104628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9075078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1887853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8506767"/>
                  </a:ext>
                </a:extLst>
              </a:tr>
              <a:tr h="177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8405959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7274" y="1459272"/>
            <a:ext cx="432080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50" b="1" dirty="0" smtClean="0">
                <a:latin typeface="+mn-ea"/>
              </a:rPr>
              <a:t>[</a:t>
            </a:r>
            <a:r>
              <a:rPr lang="ko-KR" altLang="en-US" sz="1250" b="1" dirty="0" smtClean="0">
                <a:latin typeface="+mn-ea"/>
              </a:rPr>
              <a:t>핵심역량에 따른 요인 만족도</a:t>
            </a:r>
            <a:r>
              <a:rPr lang="en-US" altLang="ko-KR" sz="1250" b="1" dirty="0" smtClean="0">
                <a:latin typeface="+mn-ea"/>
              </a:rPr>
              <a:t>]</a:t>
            </a:r>
            <a:endParaRPr lang="ko-KR" altLang="en-US" sz="1250" b="1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69817"/>
              </p:ext>
            </p:extLst>
          </p:nvPr>
        </p:nvGraphicFramePr>
        <p:xfrm>
          <a:off x="5165250" y="1772567"/>
          <a:ext cx="4320000" cy="4508856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85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020352819"/>
                    </a:ext>
                  </a:extLst>
                </a:gridCol>
              </a:tblGrid>
              <a:tr h="246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직급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자기 관리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9424437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5707209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9750586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5120534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534567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7078919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2134750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협업 능력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810683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8486455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993527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0900426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7249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자율적 리더십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378420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차장급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98729183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과장급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주임급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845955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9321110"/>
                  </a:ext>
                </a:extLst>
              </a:tr>
              <a:tr h="177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산업체 의견 및 건의사항 결과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긍정 </a:t>
            </a:r>
            <a:r>
              <a:rPr lang="en-US" altLang="ko-KR" sz="1400" b="1" dirty="0" smtClean="0"/>
              <a:t>29.5%, </a:t>
            </a:r>
            <a:r>
              <a:rPr lang="ko-KR" altLang="en-US" sz="1400" b="1" dirty="0"/>
              <a:t>중립 </a:t>
            </a:r>
            <a:r>
              <a:rPr lang="en-US" altLang="ko-KR" sz="1400" b="1" dirty="0"/>
              <a:t>9.1% 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부정 및 제언 </a:t>
            </a:r>
            <a:r>
              <a:rPr lang="en-US" altLang="ko-KR" sz="1400" b="1" dirty="0" smtClean="0"/>
              <a:t>61.4%</a:t>
            </a:r>
            <a:r>
              <a:rPr lang="ko-KR" altLang="en-US" sz="1400" b="1" dirty="0" smtClean="0"/>
              <a:t>로 나타남 </a:t>
            </a:r>
            <a:endParaRPr lang="ko-KR" altLang="en-US" sz="1400" b="1" dirty="0"/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03119995"/>
              </p:ext>
            </p:extLst>
          </p:nvPr>
        </p:nvGraphicFramePr>
        <p:xfrm>
          <a:off x="2180692" y="1518159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72880" y="5797715"/>
            <a:ext cx="1824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산업체 의견 및 건의사항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209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75145"/>
              </p:ext>
            </p:extLst>
          </p:nvPr>
        </p:nvGraphicFramePr>
        <p:xfrm>
          <a:off x="2396716" y="2242592"/>
          <a:ext cx="6912769" cy="129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880">
                  <a:extLst>
                    <a:ext uri="{9D8B030D-6E8A-4147-A177-3AD203B41FA5}">
                      <a16:colId xmlns="" xmlns:a16="http://schemas.microsoft.com/office/drawing/2014/main" val="3278973690"/>
                    </a:ext>
                  </a:extLst>
                </a:gridCol>
                <a:gridCol w="4086889">
                  <a:extLst>
                    <a:ext uri="{9D8B030D-6E8A-4147-A177-3AD203B41FA5}">
                      <a16:colId xmlns="" xmlns:a16="http://schemas.microsoft.com/office/drawing/2014/main" val="3380946058"/>
                    </a:ext>
                  </a:extLst>
                </a:gridCol>
              </a:tblGrid>
              <a:tr h="1294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Ⅲ. </a:t>
                      </a:r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결과 및 제언</a:t>
                      </a:r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1188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961112" y="2242592"/>
            <a:ext cx="30243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b="1" dirty="0" smtClean="0"/>
              <a:t>결과</a:t>
            </a:r>
            <a:endParaRPr lang="en-US" altLang="ko-KR" b="1" dirty="0" smtClean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b="1" dirty="0" smtClean="0"/>
              <a:t>제언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35754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=""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결과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2201740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산업체 종합 만족도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220174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산업체 종합 만족도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71.8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전년도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13.8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 하락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영역별 만족도는 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68.4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대학인식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69.6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현장실습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79.5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핵심역량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77.4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전공역량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78.8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현장실습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만족도는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79.5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가장 높게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 만족도는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68.4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점으로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가장 낮게 나타남</a:t>
            </a: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만족도는 종합 만족도보다 낮게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2568" y="3392996"/>
            <a:ext cx="1980050" cy="2777804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SSA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분석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49258" y="3392996"/>
            <a:ext cx="6732621" cy="277780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산업체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요인별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만족도 평균과 표준편차를 이용하여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SSA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분석 실시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최우선 개선 영역으로 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대학인식이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=""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36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모든 영역의</a:t>
                      </a:r>
                      <a:r>
                        <a:rPr lang="ko-KR" altLang="en-US" sz="1200" b="0" baseline="0" dirty="0" smtClean="0"/>
                        <a:t> 만족도는 기타 </a:t>
                      </a:r>
                      <a:r>
                        <a:rPr lang="ko-KR" altLang="en-US" sz="1200" b="0" dirty="0" smtClean="0"/>
                        <a:t>지역에서 가장 높게 나타남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모든 요인의 만족도는 기타 지역에서 가장 높게 나타남</a:t>
                      </a:r>
                      <a:endParaRPr lang="ko-KR" altLang="en-US" sz="1200" b="0" dirty="0"/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65981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종합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대학혁신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,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핵심역량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전공역량은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강소기업에서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현장실습은 공공기관에서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대학혁신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공동체 의식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지적 통찰력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문제해결 능력은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강소기업에서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분석적 사고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융합적 사고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창조적 표현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자기 관리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전공역량은 </a:t>
                      </a:r>
                      <a:r>
                        <a:rPr lang="ko-KR" altLang="en-US" sz="1200" b="0" dirty="0" err="1" smtClean="0"/>
                        <a:t>강소기업에서</a:t>
                      </a:r>
                      <a:r>
                        <a:rPr lang="ko-KR" altLang="en-US" sz="1200" b="0" dirty="0" smtClean="0"/>
                        <a:t> 가장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협업 능력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자율적 리더십은 대기업에서 가장 높게 나타남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3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=""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37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596516" y="800708"/>
          <a:ext cx="8858250" cy="330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업종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종합만족도는 국제 및 외국기관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대학혁신은 농업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임업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어업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광업에서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대학인식은 오락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문화 및 운동관련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현장실습은 도매 및 소매업에서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핵심역량은 개인서비스업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전공역량은 운수업에서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책임감은 개인서비스업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다문화 수용은 운수업에서 가장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공동체 의식은 숙박 및 </a:t>
                      </a:r>
                      <a:r>
                        <a:rPr lang="ko-KR" altLang="en-US" sz="1200" b="0" dirty="0" err="1" smtClean="0"/>
                        <a:t>음식업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운수업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개인서비스업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지적 통찰력은 운수업에서 가장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비판적 사고는 숙박 및 </a:t>
                      </a:r>
                      <a:r>
                        <a:rPr lang="ko-KR" altLang="en-US" sz="1200" b="0" dirty="0" err="1" smtClean="0"/>
                        <a:t>음식업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개인서비스업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문제해결 능력은 국제 및 외국기관에서 가장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분석적 사고는 개인서비스업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융합적 사고는</a:t>
                      </a:r>
                      <a:r>
                        <a:rPr lang="en-US" altLang="ko-KR" sz="1200" b="0" dirty="0" smtClean="0"/>
                        <a:t> </a:t>
                      </a:r>
                      <a:r>
                        <a:rPr lang="ko-KR" altLang="en-US" sz="1200" b="0" dirty="0" smtClean="0"/>
                        <a:t>운수업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개인서비스업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국제 및 외국기관에서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 </a:t>
                      </a:r>
                      <a:r>
                        <a:rPr lang="ko-KR" altLang="en-US" sz="1200" b="0" dirty="0" smtClean="0"/>
                        <a:t>창조적 표현은 농업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임업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어업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광업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자기 관리는 도매 및 소매업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금융 및 보험업에서 가장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협업 능력은 도매 및 소매업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금융 및 보험업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자율적 리더십은 도매 및 소매업에서 가장 높게 나타남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/>
          </p:nvPr>
        </p:nvGraphicFramePr>
        <p:xfrm>
          <a:off x="596516" y="4257092"/>
          <a:ext cx="8858250" cy="202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12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직급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928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영역 만족도 결과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종합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핵심역량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전공역량은 부장급에서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영역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대학혁신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현장실습은 경영층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임원에서 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요인 만족도 결과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책임감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다문화 수용은 경영층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임원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공동체 의식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문제해결 능력은 부장급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가장 높게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요인 만족도 결과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b="0" dirty="0" smtClean="0"/>
                        <a:t>지적 통찰력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비판적 사고는 차장급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분석적 사고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융합적 사고는 부장급에서 가장 높게 나타남</a:t>
                      </a:r>
                      <a:endParaRPr lang="en-US" altLang="ko-KR" sz="1200" b="0" dirty="0" smtClean="0"/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b="0" dirty="0" smtClean="0"/>
                        <a:t>요인 만족도 결과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창조적 표현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자기 관리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협업 능력은 경영층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임원</a:t>
                      </a:r>
                      <a:r>
                        <a:rPr lang="en-US" altLang="ko-KR" sz="1200" b="0" dirty="0" smtClean="0"/>
                        <a:t>,</a:t>
                      </a:r>
                      <a:r>
                        <a:rPr lang="en-US" altLang="ko-KR" sz="1200" b="0" baseline="0" dirty="0" smtClean="0"/>
                        <a:t> </a:t>
                      </a:r>
                      <a:r>
                        <a:rPr lang="ko-KR" altLang="en-US" sz="1200" b="0" baseline="0" dirty="0" smtClean="0"/>
                        <a:t>자율적 리더십은 과장급에서 가장 높게 나타남</a:t>
                      </a:r>
                      <a:endParaRPr lang="en-US" altLang="ko-KR" sz="1200" b="0" dirty="0" smtClean="0"/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제언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1943760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제언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194376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시대의 변화에 맞춰 산학협력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친화형으로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체제 개선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학생의 역량 향상을 위한 사회 맞춤형 교육과정 확대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실무능력 향상을 위한 산업체의 의견을 교육과정에 반영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현장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친화형으로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창업하는 문화 확산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17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조사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목적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3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631093" y="772516"/>
            <a:ext cx="8859838" cy="897407"/>
          </a:xfrm>
          <a:prstGeom prst="roundRect">
            <a:avLst>
              <a:gd name="adj" fmla="val 714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 smtClean="0">
              <a:solidFill>
                <a:schemeClr val="dk1"/>
              </a:solidFill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산업체 </a:t>
            </a:r>
            <a:r>
              <a:rPr lang="ko-KR" altLang="en-US" sz="1400" b="1" dirty="0" err="1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요구도를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 분석하여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대학의 산학협력 활성화와 재학생 핵심역량 강화를 위한 기초자료로 활용</a:t>
            </a:r>
            <a:endParaRPr lang="en-US" altLang="ko-KR" sz="1400" b="1" dirty="0">
              <a:solidFill>
                <a:schemeClr val="dk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433216" y="4969376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FOCUS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433216" y="3508865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목적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433216" y="2060848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대학 비전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3800872" y="2060848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</a:rPr>
              <a:t>미래 사회를 견인할 스마트 인재양성 실천 대학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800872" y="3508865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 고딕" pitchFamily="50" charset="-127"/>
              </a:rPr>
              <a:t>교육 서비스 전반에 대한 </a:t>
            </a:r>
            <a:r>
              <a:rPr lang="ko-KR" altLang="en-US" sz="1400" b="1" dirty="0" smtClean="0">
                <a:latin typeface="맑은 고딕" pitchFamily="50" charset="-127"/>
              </a:rPr>
              <a:t>산업체 </a:t>
            </a:r>
            <a:r>
              <a:rPr lang="ko-KR" altLang="en-US" sz="1400" b="1" dirty="0">
                <a:latin typeface="맑은 고딕" pitchFamily="50" charset="-127"/>
              </a:rPr>
              <a:t>만족도 측정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</a:rPr>
              <a:t>산학협력 체계 구축 및 고도화를 위한 기초자료로 활용</a:t>
            </a:r>
            <a:endParaRPr lang="en-US" altLang="ko-KR" sz="1400" b="1" dirty="0">
              <a:latin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80224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산업체 만족도 객관적 진단</a:t>
            </a:r>
            <a:endParaRPr lang="en-US" altLang="ko-KR" sz="1200" b="1" dirty="0" smtClean="0"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062385" y="498612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산업체 요구도 </a:t>
            </a:r>
            <a:endParaRPr lang="en-US" altLang="ko-KR" sz="1200" b="1" dirty="0" smtClean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분석</a:t>
            </a:r>
            <a:endParaRPr lang="ko-KR" altLang="en-US" sz="1200" b="1" dirty="0">
              <a:latin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322525" y="4977172"/>
            <a:ext cx="1260140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재학생 핵심역량 강화</a:t>
            </a:r>
            <a:endParaRPr lang="ko-KR" altLang="en-US" sz="1200" b="1" dirty="0">
              <a:latin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58266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환류 체계 수립</a:t>
            </a:r>
            <a:endParaRPr lang="ko-KR" altLang="en-US" sz="1200" b="1" dirty="0">
              <a:latin typeface="맑은 고딕" pitchFamily="50" charset="-127"/>
            </a:endParaRPr>
          </a:p>
        </p:txBody>
      </p:sp>
      <p:cxnSp>
        <p:nvCxnSpPr>
          <p:cNvPr id="25" name="직선 화살표 연결선 24"/>
          <p:cNvCxnSpPr>
            <a:stCxn id="16" idx="0"/>
            <a:endCxn id="17" idx="2"/>
          </p:cNvCxnSpPr>
          <p:nvPr/>
        </p:nvCxnSpPr>
        <p:spPr>
          <a:xfrm flipV="1">
            <a:off x="3099290" y="4588985"/>
            <a:ext cx="0" cy="380391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7" idx="0"/>
            <a:endCxn id="18" idx="2"/>
          </p:cNvCxnSpPr>
          <p:nvPr/>
        </p:nvCxnSpPr>
        <p:spPr>
          <a:xfrm flipV="1">
            <a:off x="3099290" y="3140968"/>
            <a:ext cx="0" cy="367897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18" idx="1"/>
            <a:endCxn id="16" idx="1"/>
          </p:cNvCxnSpPr>
          <p:nvPr/>
        </p:nvCxnSpPr>
        <p:spPr>
          <a:xfrm rot="10800000" flipV="1">
            <a:off x="2433216" y="2600908"/>
            <a:ext cx="12700" cy="2908528"/>
          </a:xfrm>
          <a:prstGeom prst="curvedConnector3">
            <a:avLst>
              <a:gd name="adj1" fmla="val 11066087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08584" y="3642119"/>
            <a:ext cx="111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교육 품질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선순환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LOOP </a:t>
            </a:r>
            <a:r>
              <a:rPr lang="ko-KR" altLang="en-US" sz="1600" b="1" dirty="0" smtClean="0"/>
              <a:t>구축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312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85016"/>
              </p:ext>
            </p:extLst>
          </p:nvPr>
        </p:nvGraphicFramePr>
        <p:xfrm>
          <a:off x="2108684" y="2492896"/>
          <a:ext cx="7452828" cy="7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480">
                  <a:extLst>
                    <a:ext uri="{9D8B030D-6E8A-4147-A177-3AD203B41FA5}">
                      <a16:colId xmlns="" xmlns:a16="http://schemas.microsoft.com/office/drawing/2014/main" val="3278973690"/>
                    </a:ext>
                  </a:extLst>
                </a:gridCol>
                <a:gridCol w="4423348">
                  <a:extLst>
                    <a:ext uri="{9D8B030D-6E8A-4147-A177-3AD203B41FA5}">
                      <a16:colId xmlns="" xmlns:a16="http://schemas.microsoft.com/office/drawing/2014/main" val="3380946058"/>
                    </a:ext>
                  </a:extLst>
                </a:gridCol>
              </a:tblGrid>
              <a:tr h="7958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Ⅴ. </a:t>
                      </a:r>
                      <a:r>
                        <a:rPr lang="ko-KR" altLang="en-US" sz="3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부록</a:t>
                      </a:r>
                      <a:endParaRPr lang="ko-KR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2000" baseline="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2000" baseline="0" dirty="0" smtClean="0">
                          <a:solidFill>
                            <a:schemeClr val="tx1"/>
                          </a:solidFill>
                        </a:rPr>
                        <a:t>설문지</a:t>
                      </a:r>
                      <a:endParaRPr lang="ko-KR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164101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1. </a:t>
            </a:r>
            <a:r>
              <a:rPr lang="ko-KR" altLang="en-US" dirty="0" smtClean="0">
                <a:latin typeface="+mn-ea"/>
                <a:ea typeface="+mn-ea"/>
              </a:rPr>
              <a:t>설문지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728700"/>
            <a:ext cx="4213466" cy="55806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732514"/>
            <a:ext cx="4849684" cy="55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34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164101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1. </a:t>
            </a:r>
            <a:r>
              <a:rPr lang="ko-KR" altLang="en-US" dirty="0" smtClean="0">
                <a:latin typeface="+mn-ea"/>
                <a:ea typeface="+mn-ea"/>
              </a:rPr>
              <a:t>설문지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692696"/>
            <a:ext cx="417746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0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산업체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=""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=""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9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측정 모형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4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634835" y="1891992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+mn-ea"/>
              </a:rPr>
              <a:t>산업체 만족도 측정 모형 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748678" y="2484512"/>
            <a:ext cx="3096406" cy="91930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060950" y="2484512"/>
            <a:ext cx="3096406" cy="1512168"/>
          </a:xfrm>
          <a:prstGeom prst="roundRect">
            <a:avLst>
              <a:gd name="adj" fmla="val 0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748644" y="4749812"/>
            <a:ext cx="3096406" cy="911435"/>
          </a:xfrm>
          <a:prstGeom prst="roundRect">
            <a:avLst>
              <a:gd name="adj" fmla="val 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060916" y="4149080"/>
            <a:ext cx="3096406" cy="1512168"/>
          </a:xfrm>
          <a:prstGeom prst="roundRect">
            <a:avLst>
              <a:gd name="adj" fmla="val 0"/>
            </a:avLst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223628" y="2600908"/>
            <a:ext cx="1441306" cy="529244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대학혁신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233014" y="2601120"/>
            <a:ext cx="1441306" cy="529244"/>
          </a:xfrm>
          <a:prstGeom prst="round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err="1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전공역량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266745" y="4925746"/>
            <a:ext cx="1441306" cy="529244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핵심역량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249286" y="4267908"/>
            <a:ext cx="1441306" cy="529244"/>
          </a:xfrm>
          <a:prstGeom prst="round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현장실습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5657" y="2600908"/>
            <a:ext cx="138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대학 혁신</a:t>
            </a:r>
            <a:endParaRPr lang="en-US" altLang="ko-KR" sz="12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사회 맞춤형</a:t>
            </a:r>
            <a:endParaRPr lang="en-US" altLang="ko-KR" sz="12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산학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/>
              </a:rPr>
              <a:t>친화형</a:t>
            </a:r>
            <a:endParaRPr lang="ko-KR" altLang="en-US" sz="12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38383" y="2600908"/>
            <a:ext cx="157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전공 지식 함양</a:t>
            </a:r>
            <a:endParaRPr lang="ko-KR" altLang="en-US" sz="1200" dirty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전공 실무 능력</a:t>
            </a:r>
            <a:endParaRPr lang="ko-KR" altLang="en-US" sz="12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74252" y="4830250"/>
            <a:ext cx="16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봉사</a:t>
            </a:r>
            <a:endParaRPr lang="en-US" altLang="ko-KR" sz="1200" dirty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소통</a:t>
            </a:r>
            <a:endParaRPr lang="en-US" altLang="ko-KR" sz="1200" dirty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창의</a:t>
            </a:r>
            <a:endParaRPr lang="en-US" altLang="ko-KR" sz="1200" dirty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도전</a:t>
            </a:r>
            <a:endParaRPr lang="en-US" altLang="ko-KR" sz="1200" spc="-15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60433" y="4270872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실무 능력</a:t>
            </a:r>
            <a:endParaRPr lang="en-US" altLang="ko-KR" sz="1200" dirty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참여 여부</a:t>
            </a:r>
            <a:endParaRPr lang="en-US" altLang="ko-KR" sz="12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채용 여부</a:t>
            </a:r>
            <a:endParaRPr lang="en-US" altLang="ko-KR" sz="1200" dirty="0" smtClean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9" name="텍스트 개체 틀 3"/>
          <p:cNvSpPr txBox="1">
            <a:spLocks/>
          </p:cNvSpPr>
          <p:nvPr/>
        </p:nvSpPr>
        <p:spPr>
          <a:xfrm>
            <a:off x="630997" y="800709"/>
            <a:ext cx="8859838" cy="504056"/>
          </a:xfrm>
          <a:prstGeom prst="roundRect">
            <a:avLst>
              <a:gd name="adj" fmla="val 714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대학혁신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대학인식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전공역량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핵심역량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현장실습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 5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개의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요인 조사를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통해 수준 및 결과 도출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756036" y="3624255"/>
            <a:ext cx="3096406" cy="919300"/>
          </a:xfrm>
          <a:prstGeom prst="roundRect">
            <a:avLst>
              <a:gd name="adj" fmla="val 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5657" y="3760739"/>
            <a:ext cx="138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브랜드 평판</a:t>
            </a:r>
            <a:endParaRPr lang="en-US" altLang="ko-KR" sz="12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교육 혁신</a:t>
            </a:r>
            <a:endParaRPr lang="en-US" altLang="ko-KR" sz="12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</a:rPr>
              <a:t>학생 역량</a:t>
            </a:r>
            <a:endParaRPr lang="ko-KR" altLang="en-US" sz="12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258397" y="3832041"/>
            <a:ext cx="1441306" cy="529244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대학인식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3.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수행 절차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5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557958" y="823262"/>
            <a:ext cx="8859838" cy="772471"/>
          </a:xfrm>
          <a:prstGeom prst="roundRect">
            <a:avLst>
              <a:gd name="adj" fmla="val 714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 smtClean="0"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문항 개발 후 설문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조사 및 분석을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실시하여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영역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err="1" smtClean="0">
                <a:latin typeface="+mn-ea"/>
                <a:cs typeface="Times New Roman" pitchFamily="18" charset="0"/>
              </a:rPr>
              <a:t>요인별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교육 수요자 만족도 결과 도출 및 환류</a:t>
            </a:r>
            <a:endParaRPr lang="ko-KR" altLang="en-US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3876" y="1880872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산업체 </a:t>
            </a:r>
            <a:r>
              <a:rPr lang="ko-KR" altLang="en-US" sz="1400" b="1" dirty="0">
                <a:latin typeface="+mn-ea"/>
              </a:rPr>
              <a:t>만족도 조사 수행 구조</a:t>
            </a: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auto">
          <a:xfrm>
            <a:off x="768194" y="3650296"/>
            <a:ext cx="1940110" cy="570275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체계 및 설문 문항 설계</a:t>
            </a:r>
            <a:endParaRPr lang="en-US" altLang="ko-KR" sz="1200" b="1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8525" y="4229294"/>
            <a:ext cx="1940110" cy="168749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anchor="t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교육 수요자 만족도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목표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설정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영역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문항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코딩 및 통계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분석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2859884" y="3642432"/>
            <a:ext cx="1977605" cy="1120674"/>
            <a:chOff x="3325208" y="3440966"/>
            <a:chExt cx="3317783" cy="1120674"/>
          </a:xfrm>
        </p:grpSpPr>
        <p:sp>
          <p:nvSpPr>
            <p:cNvPr id="64" name="AutoShape 69"/>
            <p:cNvSpPr>
              <a:spLocks noChangeArrowheads="1"/>
            </p:cNvSpPr>
            <p:nvPr/>
          </p:nvSpPr>
          <p:spPr bwMode="auto">
            <a:xfrm>
              <a:off x="3402991" y="3440966"/>
              <a:ext cx="3240000" cy="571994"/>
            </a:xfrm>
            <a:prstGeom prst="roundRect">
              <a:avLst/>
            </a:prstGeom>
            <a:solidFill>
              <a:srgbClr val="D6D5EF"/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2" fontAlgn="ctr" latinLnBrk="0">
                <a:spcBef>
                  <a:spcPct val="50000"/>
                </a:spcBef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itchFamily="50" charset="-127"/>
                  <a:ea typeface="맑은 고딕" panose="020B0503020000020004" pitchFamily="50" charset="-127"/>
                </a:rPr>
                <a:t>설문 조사 및 분석 실시</a:t>
              </a:r>
              <a:endPara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325208" y="4077321"/>
              <a:ext cx="3240001" cy="484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08000" rIns="36000" bIns="36000" anchor="t" anchorCtr="0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설문지 유효성 검사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설문조사 실시 및 자료 수집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설문분석</a:t>
              </a:r>
              <a:r>
                <a:rPr lang="ko-KR" altLang="en-US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실시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68" name="AutoShape 69"/>
          <p:cNvSpPr>
            <a:spLocks noChangeArrowheads="1"/>
          </p:cNvSpPr>
          <p:nvPr/>
        </p:nvSpPr>
        <p:spPr bwMode="auto">
          <a:xfrm>
            <a:off x="5038030" y="3636156"/>
            <a:ext cx="1976433" cy="571994"/>
          </a:xfrm>
          <a:prstGeom prst="roundRect">
            <a:avLst/>
          </a:prstGeom>
          <a:solidFill>
            <a:srgbClr val="D1DCE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도출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044505" y="431699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산업체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확인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영역 및</a:t>
            </a: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요인별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값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문제점 및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 요인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제고 방안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보고서 작성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83065" y="2640193"/>
            <a:ext cx="8796811" cy="649549"/>
            <a:chOff x="557958" y="2368417"/>
            <a:chExt cx="8796811" cy="951006"/>
          </a:xfrm>
        </p:grpSpPr>
        <p:sp>
          <p:nvSpPr>
            <p:cNvPr id="7" name="자유형 6"/>
            <p:cNvSpPr/>
            <p:nvPr/>
          </p:nvSpPr>
          <p:spPr>
            <a:xfrm>
              <a:off x="55795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Plan</a:t>
              </a:r>
              <a:endParaRPr lang="ko-KR" altLang="en-US" sz="39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269772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2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Do</a:t>
              </a:r>
              <a:endParaRPr lang="ko-KR" altLang="en-US" sz="39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483748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2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Check</a:t>
              </a:r>
            </a:p>
          </p:txBody>
        </p:sp>
        <p:sp>
          <p:nvSpPr>
            <p:cNvPr id="10" name="자유형 9"/>
            <p:cNvSpPr/>
            <p:nvPr/>
          </p:nvSpPr>
          <p:spPr>
            <a:xfrm>
              <a:off x="697725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2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Act</a:t>
              </a:r>
            </a:p>
          </p:txBody>
        </p:sp>
      </p:grpSp>
      <p:sp>
        <p:nvSpPr>
          <p:cNvPr id="29" name="AutoShape 69"/>
          <p:cNvSpPr>
            <a:spLocks noChangeArrowheads="1"/>
          </p:cNvSpPr>
          <p:nvPr/>
        </p:nvSpPr>
        <p:spPr bwMode="auto">
          <a:xfrm>
            <a:off x="7207187" y="3635029"/>
            <a:ext cx="1976433" cy="571994"/>
          </a:xfrm>
          <a:prstGeom prst="roundRect">
            <a:avLst/>
          </a:prstGeom>
          <a:solidFill>
            <a:srgbClr val="B4DEE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환류</a:t>
            </a:r>
          </a:p>
        </p:txBody>
      </p: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7194769" y="4311150"/>
            <a:ext cx="2160001" cy="16115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교육수요자 만족도 조사 위원회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관련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부서에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위원 및 구성원의 의견 수렴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개선방안 이행 점검  실시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 flipH="1">
            <a:off x="792134" y="3935434"/>
            <a:ext cx="8391486" cy="859"/>
          </a:xfrm>
          <a:prstGeom prst="bentConnector5">
            <a:avLst>
              <a:gd name="adj1" fmla="val -4048"/>
              <a:gd name="adj2" fmla="val 269829884"/>
              <a:gd name="adj3" fmla="val 102724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=""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조사 설계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028565" y="1557216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대상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28565" y="2408642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규모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028565" y="3260067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기간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028565" y="4111494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028565" y="4962920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분석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이등변 삼각형 4"/>
          <p:cNvSpPr/>
          <p:nvPr/>
        </p:nvSpPr>
        <p:spPr bwMode="auto">
          <a:xfrm rot="5400000">
            <a:off x="2953233" y="1792364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953233" y="2643868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2953233" y="349546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 bwMode="auto">
          <a:xfrm rot="5400000">
            <a:off x="2953233" y="434706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이등변 삼각형 20"/>
          <p:cNvSpPr/>
          <p:nvPr/>
        </p:nvSpPr>
        <p:spPr bwMode="auto">
          <a:xfrm rot="5400000">
            <a:off x="2953233" y="519814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617687" y="155721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산업체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617687" y="240871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산업체 직원 </a:t>
            </a:r>
            <a:r>
              <a:rPr lang="en-US" altLang="ko-KR" sz="1400" b="1" dirty="0" smtClean="0">
                <a:latin typeface="+mn-ea"/>
              </a:rPr>
              <a:t>204</a:t>
            </a:r>
            <a:r>
              <a:rPr lang="ko-KR" altLang="en-US" sz="1400" b="1" dirty="0" smtClean="0">
                <a:latin typeface="+mn-ea"/>
              </a:rPr>
              <a:t>명</a:t>
            </a:r>
            <a:endParaRPr lang="en-US" altLang="ko-KR" sz="1400" b="1" dirty="0">
              <a:latin typeface="+mn-ea"/>
            </a:endParaRPr>
          </a:p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표본추출방법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단순무작위추출법 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3617687" y="3259894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맑은 고딕" pitchFamily="50" charset="-127"/>
              </a:rPr>
              <a:t>2022.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12.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05</a:t>
            </a:r>
            <a:r>
              <a:rPr lang="en-US" altLang="ko-KR" sz="1400" b="1" dirty="0">
                <a:latin typeface="맑은 고딕" pitchFamily="50" charset="-127"/>
              </a:rPr>
              <a:t>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~ </a:t>
            </a:r>
            <a:r>
              <a:rPr lang="en-US" altLang="ko-KR" sz="1400" b="1" dirty="0" smtClean="0">
                <a:latin typeface="맑은 고딕" pitchFamily="50" charset="-127"/>
              </a:rPr>
              <a:t>2023. 2. 28.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3617687" y="4111569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맑은 고딕" pitchFamily="50" charset="-127"/>
              </a:rPr>
              <a:t>온라인 설문 조사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3617687" y="496299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+mn-ea"/>
              </a:rPr>
              <a:t>SPSS</a:t>
            </a:r>
            <a:r>
              <a:rPr lang="ko-KR" altLang="en-US" sz="1400" b="1" dirty="0">
                <a:latin typeface="+mn-ea"/>
              </a:rPr>
              <a:t>와 </a:t>
            </a:r>
            <a:r>
              <a:rPr lang="en-US" altLang="ko-KR" sz="1400" b="1" dirty="0">
                <a:latin typeface="+mn-ea"/>
              </a:rPr>
              <a:t>Excel </a:t>
            </a:r>
            <a:r>
              <a:rPr lang="ko-KR" altLang="en-US" sz="1400" b="1" dirty="0" smtClean="0">
                <a:latin typeface="+mn-ea"/>
              </a:rPr>
              <a:t>활용하여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빈도분석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t</a:t>
            </a:r>
            <a:r>
              <a:rPr lang="ko-KR" altLang="en-US" sz="1400" b="1" dirty="0">
                <a:latin typeface="+mn-ea"/>
              </a:rPr>
              <a:t>검정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SSA </a:t>
            </a:r>
            <a:r>
              <a:rPr lang="ko-KR" altLang="en-US" sz="1400" b="1" dirty="0" smtClean="0">
                <a:latin typeface="+mn-ea"/>
              </a:rPr>
              <a:t>분석 등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63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조사 설계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630395" y="856210"/>
            <a:ext cx="8859838" cy="607320"/>
          </a:xfrm>
          <a:prstGeom prst="roundRect">
            <a:avLst>
              <a:gd name="adj" fmla="val 714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ko-KR" altLang="en-US" sz="1400" b="1" dirty="0" err="1" smtClean="0">
                <a:cs typeface="Times New Roman" pitchFamily="18" charset="0"/>
              </a:rPr>
              <a:t>리커트</a:t>
            </a:r>
            <a:r>
              <a:rPr lang="ko-KR" altLang="en-US" sz="1400" b="1" dirty="0" smtClean="0">
                <a:cs typeface="Times New Roman" pitchFamily="18" charset="0"/>
              </a:rPr>
              <a:t> </a:t>
            </a:r>
            <a:r>
              <a:rPr lang="en-US" altLang="ko-KR" sz="1400" b="1" dirty="0">
                <a:cs typeface="Times New Roman" pitchFamily="18" charset="0"/>
              </a:rPr>
              <a:t>5</a:t>
            </a:r>
            <a:r>
              <a:rPr lang="ko-KR" altLang="en-US" sz="1400" b="1" dirty="0">
                <a:cs typeface="Times New Roman" pitchFamily="18" charset="0"/>
              </a:rPr>
              <a:t>점 척도에 </a:t>
            </a:r>
            <a:r>
              <a:rPr lang="ko-KR" altLang="en-US" sz="1400" b="1" dirty="0" smtClean="0">
                <a:cs typeface="Times New Roman" pitchFamily="18" charset="0"/>
              </a:rPr>
              <a:t>의해 이루어지며</a:t>
            </a:r>
            <a:r>
              <a:rPr lang="en-US" altLang="ko-KR" sz="1400" b="1" dirty="0" smtClean="0">
                <a:cs typeface="Times New Roman" pitchFamily="18" charset="0"/>
              </a:rPr>
              <a:t>, </a:t>
            </a:r>
            <a:r>
              <a:rPr lang="ko-KR" altLang="en-US" sz="1400" b="1" dirty="0" smtClean="0">
                <a:cs typeface="Times New Roman" pitchFamily="18" charset="0"/>
              </a:rPr>
              <a:t>총점 </a:t>
            </a:r>
            <a:r>
              <a:rPr lang="en-US" altLang="ko-KR" sz="1400" b="1" dirty="0">
                <a:cs typeface="Times New Roman" pitchFamily="18" charset="0"/>
              </a:rPr>
              <a:t>100</a:t>
            </a:r>
            <a:r>
              <a:rPr lang="ko-KR" altLang="en-US" sz="1400" b="1" dirty="0">
                <a:cs typeface="Times New Roman" pitchFamily="18" charset="0"/>
              </a:rPr>
              <a:t>점 기준으로 </a:t>
            </a:r>
            <a:r>
              <a:rPr lang="ko-KR" altLang="en-US" sz="1400" b="1" dirty="0" smtClean="0">
                <a:cs typeface="Times New Roman" pitchFamily="18" charset="0"/>
              </a:rPr>
              <a:t>환산된 값을 도출</a:t>
            </a:r>
            <a:endParaRPr lang="en-US" altLang="ko-KR" sz="1400" b="1" dirty="0">
              <a:cs typeface="Times New Roman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30395" y="1628769"/>
            <a:ext cx="8856000" cy="4415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산업체 만족도 </a:t>
            </a:r>
            <a:r>
              <a:rPr lang="ko-KR" altLang="en-US" sz="1400" b="1" dirty="0">
                <a:latin typeface="+mn-ea"/>
              </a:rPr>
              <a:t>값 산출과 조사 결과의 해석</a:t>
            </a:r>
          </a:p>
        </p:txBody>
      </p:sp>
      <p:sp>
        <p:nvSpPr>
          <p:cNvPr id="86" name="왼쪽/오른쪽 화살표 85"/>
          <p:cNvSpPr/>
          <p:nvPr/>
        </p:nvSpPr>
        <p:spPr>
          <a:xfrm>
            <a:off x="920972" y="3250299"/>
            <a:ext cx="3924000" cy="540000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7" name="왼쪽/오른쪽 화살표 86"/>
          <p:cNvSpPr/>
          <p:nvPr/>
        </p:nvSpPr>
        <p:spPr>
          <a:xfrm>
            <a:off x="920988" y="5003651"/>
            <a:ext cx="3924000" cy="540000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9" name="아래쪽 화살표 88"/>
          <p:cNvSpPr/>
          <p:nvPr/>
        </p:nvSpPr>
        <p:spPr>
          <a:xfrm>
            <a:off x="1329877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아래쪽 화살표 89"/>
          <p:cNvSpPr/>
          <p:nvPr/>
        </p:nvSpPr>
        <p:spPr>
          <a:xfrm>
            <a:off x="2072680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아래쪽 화살표 92"/>
          <p:cNvSpPr/>
          <p:nvPr/>
        </p:nvSpPr>
        <p:spPr>
          <a:xfrm>
            <a:off x="2864768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아래쪽 화살표 93"/>
          <p:cNvSpPr/>
          <p:nvPr/>
        </p:nvSpPr>
        <p:spPr>
          <a:xfrm>
            <a:off x="3620852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아래쪽 화살표 94"/>
          <p:cNvSpPr/>
          <p:nvPr/>
        </p:nvSpPr>
        <p:spPr>
          <a:xfrm>
            <a:off x="4363673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" name="표 9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935509"/>
                  </p:ext>
                </p:extLst>
              </p:nvPr>
            </p:nvGraphicFramePr>
            <p:xfrm>
              <a:off x="524508" y="2545668"/>
              <a:ext cx="4320542" cy="365564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5081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5</a:t>
                          </a:r>
                          <a:r>
                            <a:rPr lang="ko-KR" altLang="en-US" sz="1000" u="none" strike="noStrike" dirty="0" smtClean="0">
                              <a:effectLst/>
                            </a:rPr>
                            <a:t>점 </a:t>
                          </a:r>
                          <a:r>
                            <a:rPr lang="ko-KR" altLang="en-US" sz="1000" u="none" strike="noStrike" dirty="0">
                              <a:effectLst/>
                            </a:rPr>
                            <a:t>척도의 </a:t>
                          </a:r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000" u="none" strike="noStrike" dirty="0">
                              <a:effectLst/>
                            </a:rPr>
                            <a:t>점 척도 전환 </a:t>
                          </a:r>
                          <a:r>
                            <a:rPr lang="ko-KR" altLang="en-US" sz="1000" u="none" strike="noStrike" dirty="0" smtClean="0">
                              <a:effectLst/>
                            </a:rPr>
                            <a:t>방법</a:t>
                          </a:r>
                          <a:endParaRPr lang="en-US" altLang="ko-KR" sz="1000" u="none" strike="noStrike" dirty="0" smtClean="0">
                            <a:effectLst/>
                          </a:endParaRPr>
                        </a:p>
                        <a:p>
                          <a:pPr algn="ctr" fontAlgn="ctr" latinLnBrk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altLang="ko-KR" sz="10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sz="1000" i="1" kern="0" spc="-10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kern="0" spc="-100" smtClean="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000" kern="0" spc="-100" smtClean="0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spc="-100" dirty="0" smtClean="0">
                              <a:effectLst/>
                            </a:rPr>
                            <a:t>: </a:t>
                          </a:r>
                          <a:r>
                            <a:rPr lang="ko-KR" altLang="en-US" sz="1000" kern="0" spc="-100" dirty="0" smtClean="0">
                              <a:effectLst/>
                            </a:rPr>
                            <a:t>항목별 만족도</a:t>
                          </a:r>
                          <a:r>
                            <a:rPr lang="en-US" altLang="ko-KR" sz="1000" kern="0" spc="-100" dirty="0" smtClean="0">
                              <a:effectLst/>
                            </a:rPr>
                            <a:t>)</a:t>
                          </a:r>
                          <a:endParaRPr lang="en-US" altLang="ko-KR" sz="1000" b="0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2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20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40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60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" name="표 9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935509"/>
                  </p:ext>
                </p:extLst>
              </p:nvPr>
            </p:nvGraphicFramePr>
            <p:xfrm>
              <a:off x="524508" y="2545668"/>
              <a:ext cx="4320542" cy="365564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419" t="-120339" r="-319" b="-1209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2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20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40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60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7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8796251"/>
                  </p:ext>
                </p:extLst>
              </p:nvPr>
            </p:nvGraphicFramePr>
            <p:xfrm>
              <a:off x="5061013" y="2562272"/>
              <a:ext cx="4328292" cy="3639039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154817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855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산업체 종합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rowSpan="5">
                      <a:txBody>
                        <a:bodyPr/>
                        <a:lstStyle/>
                        <a:p>
                          <a:pPr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종합</m:t>
                                </m:r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만족도</m:t>
                                </m:r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=</m:t>
                                    </m:r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  <a:p>
                          <a:pPr algn="ctr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lang="en-US" altLang="ko-KR" sz="1000" b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: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부문별 문항의 산술평균</a:t>
                          </a:r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대학인식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현장실습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핵심역량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535240593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전공역량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05010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7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8796251"/>
                  </p:ext>
                </p:extLst>
              </p:nvPr>
            </p:nvGraphicFramePr>
            <p:xfrm>
              <a:off x="5061013" y="2562272"/>
              <a:ext cx="4328292" cy="3639039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5855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산업체 종합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row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4" marB="36004" anchor="ctr" horzOverflow="overflow">
                        <a:blipFill rotWithShape="0">
                          <a:blip r:embed="rId3"/>
                          <a:stretch>
                            <a:fillRect l="-135762" t="-19323" r="-22517" b="-3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대학인식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현장실습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핵심역량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35240593"/>
                      </a:ext>
                    </a:extLst>
                  </a:tr>
                  <a:tr h="6106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전공역량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05010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8" name="텍스트 개체 틀 12"/>
          <p:cNvSpPr txBox="1">
            <a:spLocks/>
          </p:cNvSpPr>
          <p:nvPr/>
        </p:nvSpPr>
        <p:spPr>
          <a:xfrm>
            <a:off x="630395" y="2187449"/>
            <a:ext cx="4321174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00" dirty="0"/>
              <a:t>[</a:t>
            </a:r>
            <a:r>
              <a:rPr lang="ko-KR" altLang="en-US" sz="1300" dirty="0"/>
              <a:t>측정 척도</a:t>
            </a:r>
            <a:r>
              <a:rPr lang="en-US" altLang="ko-KR" sz="1300" dirty="0"/>
              <a:t>]</a:t>
            </a:r>
            <a:endParaRPr lang="ko-KR" altLang="en-US" sz="1300" dirty="0"/>
          </a:p>
        </p:txBody>
      </p:sp>
      <p:sp>
        <p:nvSpPr>
          <p:cNvPr id="99" name="텍스트 개체 틀 12"/>
          <p:cNvSpPr txBox="1">
            <a:spLocks/>
          </p:cNvSpPr>
          <p:nvPr/>
        </p:nvSpPr>
        <p:spPr>
          <a:xfrm>
            <a:off x="5076261" y="2185108"/>
            <a:ext cx="4321174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00" dirty="0"/>
              <a:t>[</a:t>
            </a:r>
            <a:r>
              <a:rPr lang="ko-KR" altLang="en-US" sz="1300" dirty="0"/>
              <a:t>산업체 만족도 산출</a:t>
            </a:r>
            <a:r>
              <a:rPr lang="en-US" altLang="ko-KR" sz="1300" dirty="0"/>
              <a:t>]</a:t>
            </a:r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899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조사 설계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8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596516" y="844516"/>
            <a:ext cx="8928992" cy="604264"/>
          </a:xfrm>
          <a:prstGeom prst="roundRect">
            <a:avLst>
              <a:gd name="adj" fmla="val 714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설문지는 대학혁신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대학인식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현장실습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핵심역량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전공역량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 5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영역의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5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요인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25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문항으로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구성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96516" y="1680872"/>
            <a:ext cx="892899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Times New Roman" panose="02020603050405020304" pitchFamily="18" charset="0"/>
              </a:rPr>
              <a:t>설문 구성 및 문항 수</a:t>
            </a:r>
          </a:p>
        </p:txBody>
      </p:sp>
      <p:graphicFrame>
        <p:nvGraphicFramePr>
          <p:cNvPr id="21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92503"/>
              </p:ext>
            </p:extLst>
          </p:nvPr>
        </p:nvGraphicFramePr>
        <p:xfrm>
          <a:off x="596516" y="2471317"/>
          <a:ext cx="4317442" cy="3409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7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영역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9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대학인식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대학인식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9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현장실습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현장실습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9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핵심역량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핵심역량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76242"/>
              </p:ext>
            </p:extLst>
          </p:nvPr>
        </p:nvGraphicFramePr>
        <p:xfrm>
          <a:off x="5092012" y="2469148"/>
          <a:ext cx="4433496" cy="16439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24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0956">
                  <a:extLst>
                    <a:ext uri="{9D8B030D-6E8A-4147-A177-3AD203B41FA5}">
                      <a16:colId xmlns="" xmlns:a16="http://schemas.microsoft.com/office/drawing/2014/main" val="2370774785"/>
                    </a:ext>
                  </a:extLst>
                </a:gridCol>
              </a:tblGrid>
              <a:tr h="377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영역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항목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전공역량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전공역량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총계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143657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4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씨큐아이컨설팅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064A2"/>
      </a:accent2>
      <a:accent3>
        <a:srgbClr val="4BACC6"/>
      </a:accent3>
      <a:accent4>
        <a:srgbClr val="9BBB59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square" lIns="36000" tIns="36000" rIns="36000" bIns="36000" rtlCol="0" anchor="ctr"/>
      <a:lstStyle>
        <a:defPPr algn="l">
          <a:defRPr sz="1200" dirty="0"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 cmpd="sng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19782</TotalTime>
  <Words>5195</Words>
  <Application>Microsoft Office PowerPoint</Application>
  <PresentationFormat>A4 용지(210x297mm)</PresentationFormat>
  <Paragraphs>2910</Paragraphs>
  <Slides>43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5" baseType="lpstr">
      <vt:lpstr>HY견고딕</vt:lpstr>
      <vt:lpstr>HY견명조</vt:lpstr>
      <vt:lpstr>Gulim</vt:lpstr>
      <vt:lpstr>Gulim</vt:lpstr>
      <vt:lpstr>굴림체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2022학년도 신한대학교 산업체 만족도 조사</vt:lpstr>
      <vt:lpstr>PowerPoint 프레젠테이션</vt:lpstr>
      <vt:lpstr>Ⅰ. 조사 개요</vt:lpstr>
      <vt:lpstr>1. 조사 목적</vt:lpstr>
      <vt:lpstr>2. 측정 모형</vt:lpstr>
      <vt:lpstr>3. 수행 절차</vt:lpstr>
      <vt:lpstr>4. 조사 설계</vt:lpstr>
      <vt:lpstr>4. 조사 설계</vt:lpstr>
      <vt:lpstr>4. 조사 설계</vt:lpstr>
      <vt:lpstr>5. 응답자 현황</vt:lpstr>
      <vt:lpstr>PowerPoint 프레젠테이션</vt:lpstr>
      <vt:lpstr>1. 종합 만족도</vt:lpstr>
      <vt:lpstr>1. 종합 만족도</vt:lpstr>
      <vt:lpstr>1. 종합 만족도</vt:lpstr>
      <vt:lpstr>1. 종합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2. 속성별 만족도</vt:lpstr>
      <vt:lpstr>3. 기타 부가 사항</vt:lpstr>
      <vt:lpstr>PowerPoint 프레젠테이션</vt:lpstr>
      <vt:lpstr>1. 결과</vt:lpstr>
      <vt:lpstr>1. 결과</vt:lpstr>
      <vt:lpstr>1. 결과</vt:lpstr>
      <vt:lpstr>2. 제언</vt:lpstr>
      <vt:lpstr>PowerPoint 프레젠테이션</vt:lpstr>
      <vt:lpstr>1. 설문지</vt:lpstr>
      <vt:lpstr>1. 설문지</vt:lpstr>
      <vt:lpstr>2022학년도 신한대학교 산업체 만족도 조사</vt:lpstr>
    </vt:vector>
  </TitlesOfParts>
  <Company>CQI Consulting Co.,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CQI04</dc:creator>
  <cp:lastModifiedBy>Windows 사용자</cp:lastModifiedBy>
  <cp:revision>1779</cp:revision>
  <cp:lastPrinted>2023-03-08T02:43:00Z</cp:lastPrinted>
  <dcterms:created xsi:type="dcterms:W3CDTF">2011-02-11T06:59:05Z</dcterms:created>
  <dcterms:modified xsi:type="dcterms:W3CDTF">2023-03-08T05:47:15Z</dcterms:modified>
</cp:coreProperties>
</file>